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7" r:id="rId4"/>
    <p:sldId id="265" r:id="rId5"/>
    <p:sldId id="261" r:id="rId6"/>
    <p:sldId id="299" r:id="rId7"/>
    <p:sldId id="300" r:id="rId8"/>
    <p:sldId id="302" r:id="rId9"/>
    <p:sldId id="303" r:id="rId10"/>
    <p:sldId id="301" r:id="rId11"/>
    <p:sldId id="304" r:id="rId12"/>
    <p:sldId id="305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82" r:id="rId21"/>
    <p:sldId id="276" r:id="rId22"/>
    <p:sldId id="277" r:id="rId23"/>
    <p:sldId id="278" r:id="rId24"/>
    <p:sldId id="293" r:id="rId25"/>
    <p:sldId id="281" r:id="rId26"/>
    <p:sldId id="279" r:id="rId27"/>
    <p:sldId id="283" r:id="rId28"/>
    <p:sldId id="306" r:id="rId29"/>
    <p:sldId id="289" r:id="rId30"/>
    <p:sldId id="286" r:id="rId31"/>
    <p:sldId id="285" r:id="rId32"/>
    <p:sldId id="294" r:id="rId33"/>
    <p:sldId id="295" r:id="rId34"/>
    <p:sldId id="291" r:id="rId35"/>
    <p:sldId id="284" r:id="rId36"/>
    <p:sldId id="307" r:id="rId37"/>
    <p:sldId id="309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CC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6E1FD2-BF16-4A63-8ECE-4F7E773AC6DB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46755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4997" rIns="90004" bIns="44997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Header Placeholder 2"/>
          <p:cNvSpPr txBox="1">
            <a:spLocks noGrp="1"/>
          </p:cNvSpPr>
          <p:nvPr>
            <p:ph type="hdr" sz="quarter"/>
          </p:nvPr>
        </p:nvSpPr>
        <p:spPr>
          <a:xfrm>
            <a:off x="-356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idx="1"/>
          </p:nvPr>
        </p:nvSpPr>
        <p:spPr>
          <a:xfrm>
            <a:off x="388439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443"/>
            <a:ext cx="4572000" cy="34290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6" name="Notes Placeholder 5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4"/>
          </p:nvPr>
        </p:nvSpPr>
        <p:spPr>
          <a:xfrm>
            <a:off x="-356" y="868536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>
            <p:ph type="sldNum" sz="quarter" idx="5"/>
          </p:nvPr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fld id="{2CA650AE-01C1-461C-908D-1D3D1E5294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7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n-US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929373-D414-4525-A899-32F7B58F1970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206690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B5A92-D91B-4EA3-BB35-3EB97459A6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44D3CE-5BE8-47C0-818A-DC0FBE4A3D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1062039"/>
            <a:ext cx="2057400" cy="506412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1062039"/>
            <a:ext cx="6019796" cy="506412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532D9-6EE8-49D8-8A87-53B917D3B6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8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/>
            <a:r>
              <a:rPr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37496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7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37734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37734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78E2EC-DD22-41A3-B4A4-FD2687C6A9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6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099051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099051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A047C4-9BF1-42B2-9371-3B08682629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2349495"/>
            <a:ext cx="4038603" cy="377666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2349495"/>
            <a:ext cx="4038603" cy="377666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DA2AAD-64FB-4A2A-8C42-B42D12EDFB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2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5B05C3-5202-4B7A-AD44-118BC9C7A6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7A82F7-BD7B-4187-A33D-F44D886006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CC3B67-F419-4A7A-85AC-2B770BD68D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C087DA-8296-4EDC-A461-743B7DE7F4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CF451B-189A-4915-9259-2370E4E01C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islargetop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4000" cy="1841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2411281" y="1061636"/>
            <a:ext cx="627551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457200" y="2349002"/>
            <a:ext cx="8229600" cy="3776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ucida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ucida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ucida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547CDBCD-EF26-476C-ADEC-1F25D87CD5C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ucida Sans" pitchFamily="34"/>
        </a:defRPr>
      </a:lvl1pPr>
    </p:titleStyle>
    <p:bodyStyle>
      <a:lvl1pPr marL="0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ucida Sans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islargebottom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5361118"/>
            <a:ext cx="9144000" cy="14968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7735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Arial" pitchFamily="34"/>
        </a:defRPr>
      </a:lvl1pPr>
    </p:titleStyle>
    <p:bodyStyle>
      <a:lvl1pPr marL="0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Arial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457200" y="274320"/>
            <a:ext cx="8229600" cy="5299560"/>
          </a:xfrm>
        </p:spPr>
        <p:txBody>
          <a:bodyPr lIns="0" tIns="0" rIns="0" bIns="0" anchor="ctr" anchorCtr="1">
            <a:normAutofit/>
          </a:bodyPr>
          <a:lstStyle/>
          <a:p>
            <a:pPr lvl="0"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dirty="0"/>
              <a:t>Introduction to </a:t>
            </a:r>
            <a:r>
              <a:rPr lang="en-US" sz="4800" dirty="0" smtClean="0"/>
              <a:t>Inelastic Neutron Scattering and handling powder INS data.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0054"/>
            <a:ext cx="8229600" cy="53193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Need </a:t>
            </a:r>
            <a:r>
              <a:rPr lang="en-GB" sz="2400" dirty="0" smtClean="0"/>
              <a:t>a way to define the incident and/or scattered neutron energies (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i</a:t>
            </a:r>
            <a:r>
              <a:rPr lang="en-GB" sz="2400" b="1" i="1" baseline="30000" dirty="0" smtClean="0"/>
              <a:t> </a:t>
            </a:r>
            <a:r>
              <a:rPr lang="en-GB" sz="2400" b="1" i="1" dirty="0"/>
              <a:t> </a:t>
            </a:r>
            <a:r>
              <a:rPr lang="en-GB" sz="2400" dirty="0" smtClean="0"/>
              <a:t>or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f</a:t>
            </a:r>
            <a:r>
              <a:rPr lang="en-GB" sz="2400" b="1" i="1" dirty="0" smtClean="0"/>
              <a:t> </a:t>
            </a:r>
            <a:r>
              <a:rPr lang="en-GB" sz="2400" dirty="0" smtClean="0"/>
              <a:t>).</a:t>
            </a:r>
          </a:p>
          <a:p>
            <a:pPr marL="4214813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At continuous sources, need to use Bragg diffraction from crystals</a:t>
            </a:r>
            <a:r>
              <a:rPr lang="en-GB" sz="2400" dirty="0" smtClean="0"/>
              <a:t>.</a:t>
            </a:r>
          </a:p>
          <a:p>
            <a:pPr marL="4214813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214813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214813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715250" algn="l"/>
                <a:tab pos="8799513" algn="l"/>
                <a:tab pos="9713913" algn="l"/>
              </a:tabLst>
            </a:pPr>
            <a:r>
              <a:rPr lang="en-GB" sz="2400" dirty="0" smtClean="0"/>
              <a:t>At </a:t>
            </a:r>
            <a:r>
              <a:rPr lang="en-GB" sz="2400" dirty="0"/>
              <a:t>time-of-flight sources, </a:t>
            </a:r>
            <a:endParaRPr lang="en-GB" sz="2400" dirty="0" smtClean="0"/>
          </a:p>
          <a:p>
            <a: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715250" algn="l"/>
                <a:tab pos="8799513" algn="l"/>
                <a:tab pos="9713913" algn="l"/>
              </a:tabLst>
            </a:pPr>
            <a:r>
              <a:rPr lang="en-GB" sz="2400" dirty="0"/>
              <a:t>	</a:t>
            </a:r>
            <a:r>
              <a:rPr lang="en-GB" sz="2400" dirty="0" smtClean="0"/>
              <a:t>can </a:t>
            </a:r>
            <a:r>
              <a:rPr lang="en-GB" sz="2400" dirty="0"/>
              <a:t>use crystals or </a:t>
            </a:r>
            <a:endParaRPr lang="en-GB" sz="2400" dirty="0" smtClean="0"/>
          </a:p>
          <a:p>
            <a: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715250" algn="l"/>
                <a:tab pos="8799513" algn="l"/>
                <a:tab pos="9713913" algn="l"/>
              </a:tabLst>
            </a:pPr>
            <a:r>
              <a:rPr lang="en-GB" sz="2400" dirty="0"/>
              <a:t>	</a:t>
            </a:r>
            <a:r>
              <a:rPr lang="en-GB" sz="2400" dirty="0" smtClean="0"/>
              <a:t>mechanical choppers: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8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16" y="2331223"/>
            <a:ext cx="295275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184411" y="3344091"/>
            <a:ext cx="1283328" cy="34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6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0054"/>
            <a:ext cx="8229600" cy="53193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At a continuous source (e.g. reactor), with a 3-axis spectrometer, need to define both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i</a:t>
            </a:r>
            <a:r>
              <a:rPr lang="en-GB" sz="2400" i="1" dirty="0" smtClean="0"/>
              <a:t> </a:t>
            </a:r>
            <a:r>
              <a:rPr lang="en-GB" sz="2400" dirty="0" smtClean="0"/>
              <a:t>and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f</a:t>
            </a:r>
            <a:endParaRPr lang="en-GB" sz="2400" i="1" baseline="-25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50840" y="2981237"/>
            <a:ext cx="2969352" cy="2428495"/>
            <a:chOff x="4650840" y="2981237"/>
            <a:chExt cx="2969352" cy="2428495"/>
          </a:xfrm>
        </p:grpSpPr>
        <p:sp>
          <p:nvSpPr>
            <p:cNvPr id="136" name="Text Box 6"/>
            <p:cNvSpPr txBox="1">
              <a:spLocks noChangeArrowheads="1"/>
            </p:cNvSpPr>
            <p:nvPr/>
          </p:nvSpPr>
          <p:spPr bwMode="auto">
            <a:xfrm>
              <a:off x="6284468" y="4204135"/>
              <a:ext cx="520700" cy="34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37" name="Text Box 7"/>
            <p:cNvSpPr txBox="1">
              <a:spLocks noChangeArrowheads="1"/>
            </p:cNvSpPr>
            <p:nvPr/>
          </p:nvSpPr>
          <p:spPr bwMode="auto">
            <a:xfrm>
              <a:off x="5887903" y="3821472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138" name="Line 43"/>
            <p:cNvSpPr>
              <a:spLocks noChangeShapeType="1"/>
            </p:cNvSpPr>
            <p:nvPr/>
          </p:nvSpPr>
          <p:spPr bwMode="auto">
            <a:xfrm rot="3180000" flipH="1">
              <a:off x="5355360" y="3990950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Line 43"/>
            <p:cNvSpPr>
              <a:spLocks noChangeShapeType="1"/>
            </p:cNvSpPr>
            <p:nvPr/>
          </p:nvSpPr>
          <p:spPr bwMode="auto">
            <a:xfrm flipH="1">
              <a:off x="6244239" y="444108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0" name="Text Box 28"/>
            <p:cNvSpPr txBox="1">
              <a:spLocks noChangeArrowheads="1"/>
            </p:cNvSpPr>
            <p:nvPr/>
          </p:nvSpPr>
          <p:spPr bwMode="auto">
            <a:xfrm>
              <a:off x="6118242" y="3651794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dirty="0"/>
            </a:p>
          </p:txBody>
        </p:sp>
        <p:sp>
          <p:nvSpPr>
            <p:cNvPr id="141" name="Line 33"/>
            <p:cNvSpPr>
              <a:spLocks noChangeShapeType="1"/>
            </p:cNvSpPr>
            <p:nvPr/>
          </p:nvSpPr>
          <p:spPr bwMode="auto">
            <a:xfrm rot="10800000" flipH="1" flipV="1">
              <a:off x="5576770" y="4436000"/>
              <a:ext cx="852488" cy="28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Freeform 45"/>
            <p:cNvSpPr>
              <a:spLocks/>
            </p:cNvSpPr>
            <p:nvPr/>
          </p:nvSpPr>
          <p:spPr bwMode="auto">
            <a:xfrm rot="8161350" flipV="1">
              <a:off x="5594461" y="4138602"/>
              <a:ext cx="454025" cy="170339"/>
            </a:xfrm>
            <a:custGeom>
              <a:avLst/>
              <a:gdLst>
                <a:gd name="T0" fmla="*/ 0 w 471"/>
                <a:gd name="T1" fmla="*/ 0 h 159"/>
                <a:gd name="T2" fmla="*/ 234 w 471"/>
                <a:gd name="T3" fmla="*/ 33 h 159"/>
                <a:gd name="T4" fmla="*/ 471 w 471"/>
                <a:gd name="T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1" h="159">
                  <a:moveTo>
                    <a:pt x="0" y="0"/>
                  </a:moveTo>
                  <a:cubicBezTo>
                    <a:pt x="39" y="5"/>
                    <a:pt x="156" y="7"/>
                    <a:pt x="234" y="33"/>
                  </a:cubicBezTo>
                  <a:cubicBezTo>
                    <a:pt x="312" y="59"/>
                    <a:pt x="422" y="133"/>
                    <a:pt x="471" y="159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" name="Text Box 17"/>
            <p:cNvSpPr txBox="1">
              <a:spLocks noChangeArrowheads="1"/>
            </p:cNvSpPr>
            <p:nvPr/>
          </p:nvSpPr>
          <p:spPr bwMode="auto">
            <a:xfrm>
              <a:off x="5452944" y="4019219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solidFill>
                    <a:srgbClr val="008000"/>
                  </a:solidFill>
                  <a:latin typeface="Times New Roman" panose="02020603050405020304" pitchFamily="18" charset="0"/>
                </a:rPr>
                <a:t>A4</a:t>
              </a:r>
              <a:endParaRPr lang="en-US" altLang="en-US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6252526" y="3925187"/>
              <a:ext cx="498475" cy="520700"/>
              <a:chOff x="6002657" y="4142199"/>
              <a:chExt cx="498475" cy="520700"/>
            </a:xfrm>
          </p:grpSpPr>
          <p:sp>
            <p:nvSpPr>
              <p:cNvPr id="145" name="Line 25"/>
              <p:cNvSpPr>
                <a:spLocks noChangeShapeType="1"/>
              </p:cNvSpPr>
              <p:nvPr/>
            </p:nvSpPr>
            <p:spPr bwMode="auto">
              <a:xfrm flipV="1">
                <a:off x="6002659" y="4142199"/>
                <a:ext cx="1587" cy="5207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6" name="Line 26"/>
              <p:cNvSpPr>
                <a:spLocks noChangeShapeType="1"/>
              </p:cNvSpPr>
              <p:nvPr/>
            </p:nvSpPr>
            <p:spPr bwMode="auto">
              <a:xfrm flipV="1">
                <a:off x="6002657" y="4658137"/>
                <a:ext cx="498475" cy="158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48" name="Text Box 27"/>
            <p:cNvSpPr txBox="1">
              <a:spLocks noChangeArrowheads="1"/>
            </p:cNvSpPr>
            <p:nvPr/>
          </p:nvSpPr>
          <p:spPr bwMode="auto">
            <a:xfrm>
              <a:off x="6663710" y="4393170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dirty="0"/>
            </a:p>
          </p:txBody>
        </p:sp>
        <p:sp>
          <p:nvSpPr>
            <p:cNvPr id="149" name="Freeform 29"/>
            <p:cNvSpPr>
              <a:spLocks/>
            </p:cNvSpPr>
            <p:nvPr/>
          </p:nvSpPr>
          <p:spPr bwMode="auto">
            <a:xfrm rot="20974899" flipH="1" flipV="1">
              <a:off x="6018859" y="4407081"/>
              <a:ext cx="424559" cy="205486"/>
            </a:xfrm>
            <a:custGeom>
              <a:avLst/>
              <a:gdLst>
                <a:gd name="T0" fmla="*/ 0 w 147"/>
                <a:gd name="T1" fmla="*/ 14 h 65"/>
                <a:gd name="T2" fmla="*/ 87 w 147"/>
                <a:gd name="T3" fmla="*/ 8 h 65"/>
                <a:gd name="T4" fmla="*/ 147 w 147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" h="65">
                  <a:moveTo>
                    <a:pt x="0" y="14"/>
                  </a:moveTo>
                  <a:cubicBezTo>
                    <a:pt x="14" y="13"/>
                    <a:pt x="63" y="0"/>
                    <a:pt x="87" y="8"/>
                  </a:cubicBezTo>
                  <a:cubicBezTo>
                    <a:pt x="111" y="16"/>
                    <a:pt x="135" y="53"/>
                    <a:pt x="147" y="65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Text Box 30"/>
            <p:cNvSpPr txBox="1">
              <a:spLocks noChangeArrowheads="1"/>
            </p:cNvSpPr>
            <p:nvPr/>
          </p:nvSpPr>
          <p:spPr bwMode="auto">
            <a:xfrm>
              <a:off x="6035591" y="4595627"/>
              <a:ext cx="42952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A3</a:t>
              </a:r>
              <a:endParaRPr lang="en-US" altLang="en-US" dirty="0"/>
            </a:p>
          </p:txBody>
        </p:sp>
        <p:grpSp>
          <p:nvGrpSpPr>
            <p:cNvPr id="155" name="Group 154"/>
            <p:cNvGrpSpPr/>
            <p:nvPr/>
          </p:nvGrpSpPr>
          <p:grpSpPr>
            <a:xfrm rot="3742352">
              <a:off x="6698815" y="4222294"/>
              <a:ext cx="723900" cy="393700"/>
              <a:chOff x="7437146" y="4046532"/>
              <a:chExt cx="723900" cy="393700"/>
            </a:xfrm>
          </p:grpSpPr>
          <p:sp>
            <p:nvSpPr>
              <p:cNvPr id="152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3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4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3390457">
              <a:off x="6339408" y="4399372"/>
              <a:ext cx="1506197" cy="514524"/>
              <a:chOff x="6713277" y="3781330"/>
              <a:chExt cx="894290" cy="1183534"/>
            </a:xfrm>
          </p:grpSpPr>
          <p:sp>
            <p:nvSpPr>
              <p:cNvPr id="151" name="Line 43"/>
              <p:cNvSpPr>
                <a:spLocks noChangeShapeType="1"/>
              </p:cNvSpPr>
              <p:nvPr/>
            </p:nvSpPr>
            <p:spPr bwMode="auto">
              <a:xfrm flipH="1" flipV="1">
                <a:off x="7039526" y="4208730"/>
                <a:ext cx="568041" cy="756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" name="Line 43"/>
              <p:cNvSpPr>
                <a:spLocks noChangeShapeType="1"/>
              </p:cNvSpPr>
              <p:nvPr/>
            </p:nvSpPr>
            <p:spPr bwMode="auto">
              <a:xfrm flipH="1" flipV="1">
                <a:off x="7323545" y="4584580"/>
                <a:ext cx="278835" cy="3802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7" name="Line 39"/>
              <p:cNvSpPr>
                <a:spLocks noChangeShapeType="1"/>
              </p:cNvSpPr>
              <p:nvPr/>
            </p:nvSpPr>
            <p:spPr bwMode="auto">
              <a:xfrm>
                <a:off x="6713277" y="3781330"/>
                <a:ext cx="637008" cy="841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59" name="Text Box 16"/>
            <p:cNvSpPr txBox="1">
              <a:spLocks noChangeArrowheads="1"/>
            </p:cNvSpPr>
            <p:nvPr/>
          </p:nvSpPr>
          <p:spPr bwMode="auto">
            <a:xfrm>
              <a:off x="6594130" y="3852990"/>
              <a:ext cx="693737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A2</a:t>
              </a:r>
              <a:endParaRPr lang="en-US" altLang="en-US" dirty="0"/>
            </a:p>
          </p:txBody>
        </p:sp>
        <p:sp>
          <p:nvSpPr>
            <p:cNvPr id="160" name="Freeform 20"/>
            <p:cNvSpPr>
              <a:spLocks/>
            </p:cNvSpPr>
            <p:nvPr/>
          </p:nvSpPr>
          <p:spPr bwMode="auto">
            <a:xfrm rot="15863447">
              <a:off x="6640863" y="4098913"/>
              <a:ext cx="316432" cy="342310"/>
            </a:xfrm>
            <a:custGeom>
              <a:avLst/>
              <a:gdLst>
                <a:gd name="T0" fmla="*/ 270 w 310"/>
                <a:gd name="T1" fmla="*/ 441 h 441"/>
                <a:gd name="T2" fmla="*/ 294 w 310"/>
                <a:gd name="T3" fmla="*/ 255 h 441"/>
                <a:gd name="T4" fmla="*/ 174 w 310"/>
                <a:gd name="T5" fmla="*/ 63 h 441"/>
                <a:gd name="T6" fmla="*/ 0 w 310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41">
                  <a:moveTo>
                    <a:pt x="270" y="441"/>
                  </a:moveTo>
                  <a:cubicBezTo>
                    <a:pt x="274" y="410"/>
                    <a:pt x="310" y="318"/>
                    <a:pt x="294" y="255"/>
                  </a:cubicBezTo>
                  <a:cubicBezTo>
                    <a:pt x="278" y="192"/>
                    <a:pt x="223" y="106"/>
                    <a:pt x="174" y="63"/>
                  </a:cubicBezTo>
                  <a:cubicBezTo>
                    <a:pt x="125" y="20"/>
                    <a:pt x="36" y="13"/>
                    <a:pt x="0" y="0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Text Box 31"/>
            <p:cNvSpPr txBox="1">
              <a:spLocks noChangeArrowheads="1"/>
            </p:cNvSpPr>
            <p:nvPr/>
          </p:nvSpPr>
          <p:spPr bwMode="auto">
            <a:xfrm>
              <a:off x="6926455" y="4100842"/>
              <a:ext cx="693737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A1</a:t>
              </a:r>
              <a:endParaRPr lang="en-US" altLang="en-US" dirty="0"/>
            </a:p>
          </p:txBody>
        </p:sp>
        <p:sp>
          <p:nvSpPr>
            <p:cNvPr id="162" name="Freeform 46"/>
            <p:cNvSpPr>
              <a:spLocks/>
            </p:cNvSpPr>
            <p:nvPr/>
          </p:nvSpPr>
          <p:spPr bwMode="auto">
            <a:xfrm rot="15881619">
              <a:off x="6913703" y="4208944"/>
              <a:ext cx="60746" cy="79877"/>
            </a:xfrm>
            <a:custGeom>
              <a:avLst/>
              <a:gdLst>
                <a:gd name="T0" fmla="*/ 69 w 98"/>
                <a:gd name="T1" fmla="*/ 114 h 114"/>
                <a:gd name="T2" fmla="*/ 96 w 98"/>
                <a:gd name="T3" fmla="*/ 69 h 114"/>
                <a:gd name="T4" fmla="*/ 54 w 98"/>
                <a:gd name="T5" fmla="*/ 18 h 114"/>
                <a:gd name="T6" fmla="*/ 0 w 98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14">
                  <a:moveTo>
                    <a:pt x="69" y="114"/>
                  </a:moveTo>
                  <a:cubicBezTo>
                    <a:pt x="73" y="107"/>
                    <a:pt x="98" y="85"/>
                    <a:pt x="96" y="69"/>
                  </a:cubicBezTo>
                  <a:cubicBezTo>
                    <a:pt x="94" y="53"/>
                    <a:pt x="70" y="29"/>
                    <a:pt x="54" y="18"/>
                  </a:cubicBezTo>
                  <a:cubicBezTo>
                    <a:pt x="38" y="7"/>
                    <a:pt x="11" y="4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Line 40"/>
            <p:cNvSpPr>
              <a:spLocks noChangeShapeType="1"/>
            </p:cNvSpPr>
            <p:nvPr/>
          </p:nvSpPr>
          <p:spPr bwMode="auto">
            <a:xfrm flipH="1" flipV="1">
              <a:off x="5186552" y="3047674"/>
              <a:ext cx="698861" cy="9014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64" name="Group 163"/>
            <p:cNvGrpSpPr/>
            <p:nvPr/>
          </p:nvGrpSpPr>
          <p:grpSpPr>
            <a:xfrm rot="2577895">
              <a:off x="5242736" y="3322260"/>
              <a:ext cx="723900" cy="393700"/>
              <a:chOff x="7437146" y="4046532"/>
              <a:chExt cx="723900" cy="393700"/>
            </a:xfrm>
          </p:grpSpPr>
          <p:sp>
            <p:nvSpPr>
              <p:cNvPr id="165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6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7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8" name="Line 9"/>
            <p:cNvSpPr>
              <a:spLocks noChangeShapeType="1"/>
            </p:cNvSpPr>
            <p:nvPr/>
          </p:nvSpPr>
          <p:spPr bwMode="auto">
            <a:xfrm flipH="1">
              <a:off x="4659314" y="3547042"/>
              <a:ext cx="921826" cy="4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Line 9"/>
            <p:cNvSpPr>
              <a:spLocks noChangeShapeType="1"/>
            </p:cNvSpPr>
            <p:nvPr/>
          </p:nvSpPr>
          <p:spPr bwMode="auto">
            <a:xfrm flipH="1">
              <a:off x="4650840" y="3544455"/>
              <a:ext cx="925646" cy="87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Text Box 19"/>
            <p:cNvSpPr txBox="1">
              <a:spLocks noChangeArrowheads="1"/>
            </p:cNvSpPr>
            <p:nvPr/>
          </p:nvSpPr>
          <p:spPr bwMode="auto">
            <a:xfrm>
              <a:off x="4654033" y="2981237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latin typeface="Times New Roman" panose="02020603050405020304" pitchFamily="18" charset="0"/>
                </a:rPr>
                <a:t>A6</a:t>
              </a:r>
              <a:endParaRPr lang="en-US" altLang="en-US"/>
            </a:p>
          </p:txBody>
        </p:sp>
        <p:sp>
          <p:nvSpPr>
            <p:cNvPr id="172" name="Freeform 47"/>
            <p:cNvSpPr>
              <a:spLocks/>
            </p:cNvSpPr>
            <p:nvPr/>
          </p:nvSpPr>
          <p:spPr bwMode="auto">
            <a:xfrm>
              <a:off x="5019158" y="3179675"/>
              <a:ext cx="265112" cy="382587"/>
            </a:xfrm>
            <a:custGeom>
              <a:avLst/>
              <a:gdLst>
                <a:gd name="T0" fmla="*/ 276 w 276"/>
                <a:gd name="T1" fmla="*/ 0 h 396"/>
                <a:gd name="T2" fmla="*/ 162 w 276"/>
                <a:gd name="T3" fmla="*/ 33 h 396"/>
                <a:gd name="T4" fmla="*/ 39 w 276"/>
                <a:gd name="T5" fmla="*/ 171 h 396"/>
                <a:gd name="T6" fmla="*/ 0 w 276"/>
                <a:gd name="T7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96">
                  <a:moveTo>
                    <a:pt x="276" y="0"/>
                  </a:moveTo>
                  <a:cubicBezTo>
                    <a:pt x="257" y="5"/>
                    <a:pt x="201" y="5"/>
                    <a:pt x="162" y="33"/>
                  </a:cubicBezTo>
                  <a:cubicBezTo>
                    <a:pt x="123" y="61"/>
                    <a:pt x="66" y="111"/>
                    <a:pt x="39" y="171"/>
                  </a:cubicBezTo>
                  <a:cubicBezTo>
                    <a:pt x="12" y="231"/>
                    <a:pt x="8" y="349"/>
                    <a:pt x="0" y="396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Text Box 32"/>
            <p:cNvSpPr txBox="1">
              <a:spLocks noChangeArrowheads="1"/>
            </p:cNvSpPr>
            <p:nvPr/>
          </p:nvSpPr>
          <p:spPr bwMode="auto">
            <a:xfrm>
              <a:off x="5349363" y="3175758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A5</a:t>
              </a:r>
              <a:endParaRPr lang="en-US" altLang="en-US" dirty="0"/>
            </a:p>
          </p:txBody>
        </p:sp>
        <p:sp>
          <p:nvSpPr>
            <p:cNvPr id="174" name="Freeform 48"/>
            <p:cNvSpPr>
              <a:spLocks/>
            </p:cNvSpPr>
            <p:nvPr/>
          </p:nvSpPr>
          <p:spPr bwMode="auto">
            <a:xfrm>
              <a:off x="5280260" y="3305544"/>
              <a:ext cx="115888" cy="95691"/>
            </a:xfrm>
            <a:custGeom>
              <a:avLst/>
              <a:gdLst>
                <a:gd name="T0" fmla="*/ 120 w 120"/>
                <a:gd name="T1" fmla="*/ 7 h 70"/>
                <a:gd name="T2" fmla="*/ 66 w 120"/>
                <a:gd name="T3" fmla="*/ 4 h 70"/>
                <a:gd name="T4" fmla="*/ 18 w 120"/>
                <a:gd name="T5" fmla="*/ 28 h 70"/>
                <a:gd name="T6" fmla="*/ 0 w 12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70">
                  <a:moveTo>
                    <a:pt x="120" y="7"/>
                  </a:moveTo>
                  <a:cubicBezTo>
                    <a:pt x="111" y="6"/>
                    <a:pt x="83" y="0"/>
                    <a:pt x="66" y="4"/>
                  </a:cubicBezTo>
                  <a:cubicBezTo>
                    <a:pt x="49" y="8"/>
                    <a:pt x="29" y="17"/>
                    <a:pt x="18" y="28"/>
                  </a:cubicBezTo>
                  <a:cubicBezTo>
                    <a:pt x="7" y="39"/>
                    <a:pt x="4" y="62"/>
                    <a:pt x="0" y="7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4101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1760"/>
            <a:ext cx="8229600" cy="52628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At time-of-flight sources, only need to define one of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i</a:t>
            </a:r>
            <a:r>
              <a:rPr lang="en-GB" sz="2400" dirty="0" smtClean="0"/>
              <a:t> or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f</a:t>
            </a:r>
            <a:r>
              <a:rPr lang="en-GB" sz="2400" dirty="0"/>
              <a:t> </a:t>
            </a:r>
            <a:r>
              <a:rPr lang="en-GB" sz="2400" dirty="0" smtClean="0"/>
              <a:t>, the other is determined by the detector position and neutron time-of-flight.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 smtClean="0"/>
              <a:t>“Direct geometry”: Fix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i</a:t>
            </a:r>
            <a:endParaRPr lang="en-GB" b="1" i="1" baseline="-25000" dirty="0" smtClean="0"/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 smtClean="0"/>
              <a:t>“Indirect geometry”: Fix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f</a:t>
            </a:r>
            <a:endParaRPr lang="en-GB" sz="2400" baseline="-25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204" name="Group 5"/>
          <p:cNvGrpSpPr>
            <a:grpSpLocks/>
          </p:cNvGrpSpPr>
          <p:nvPr/>
        </p:nvGrpSpPr>
        <p:grpSpPr bwMode="auto">
          <a:xfrm>
            <a:off x="3821239" y="3410499"/>
            <a:ext cx="2184400" cy="2719388"/>
            <a:chOff x="1401763" y="3887788"/>
            <a:chExt cx="2184400" cy="2719387"/>
          </a:xfrm>
        </p:grpSpPr>
        <p:sp>
          <p:nvSpPr>
            <p:cNvPr id="205" name="Line 50"/>
            <p:cNvSpPr>
              <a:spLocks noChangeShapeType="1"/>
            </p:cNvSpPr>
            <p:nvPr/>
          </p:nvSpPr>
          <p:spPr bwMode="auto">
            <a:xfrm>
              <a:off x="1701800" y="5924550"/>
              <a:ext cx="1439863" cy="158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6" name="Line 51"/>
            <p:cNvSpPr>
              <a:spLocks noChangeShapeType="1"/>
            </p:cNvSpPr>
            <p:nvPr/>
          </p:nvSpPr>
          <p:spPr bwMode="auto">
            <a:xfrm flipV="1">
              <a:off x="1844675" y="4625975"/>
              <a:ext cx="1588" cy="144303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07" name="Picture 5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7" t="6349"/>
            <a:stretch>
              <a:fillRect/>
            </a:stretch>
          </p:blipFill>
          <p:spPr bwMode="auto">
            <a:xfrm>
              <a:off x="3225800" y="5762625"/>
              <a:ext cx="360363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82457" t="634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8" name="Freeform 60"/>
            <p:cNvSpPr>
              <a:spLocks noChangeArrowheads="1"/>
            </p:cNvSpPr>
            <p:nvPr/>
          </p:nvSpPr>
          <p:spPr bwMode="auto">
            <a:xfrm>
              <a:off x="1891030" y="3887788"/>
              <a:ext cx="1135063" cy="2033587"/>
            </a:xfrm>
            <a:custGeom>
              <a:avLst/>
              <a:gdLst>
                <a:gd name="T0" fmla="*/ 0 w 3153"/>
                <a:gd name="T1" fmla="*/ 2147483647 h 5649"/>
                <a:gd name="T2" fmla="*/ 2147483647 w 3153"/>
                <a:gd name="T3" fmla="*/ 2147483647 h 56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53" h="5649">
                  <a:moveTo>
                    <a:pt x="0" y="5648"/>
                  </a:moveTo>
                  <a:cubicBezTo>
                    <a:pt x="1535" y="0"/>
                    <a:pt x="3152" y="5648"/>
                    <a:pt x="3152" y="5648"/>
                  </a:cubicBezTo>
                </a:path>
              </a:pathLst>
            </a:custGeom>
            <a:noFill/>
            <a:ln w="9000" cap="flat">
              <a:solidFill>
                <a:srgbClr val="00B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9" name="Freeform 61"/>
            <p:cNvSpPr>
              <a:spLocks noChangeArrowheads="1"/>
            </p:cNvSpPr>
            <p:nvPr/>
          </p:nvSpPr>
          <p:spPr bwMode="auto">
            <a:xfrm>
              <a:off x="2203450" y="3905250"/>
              <a:ext cx="685800" cy="2027238"/>
            </a:xfrm>
            <a:custGeom>
              <a:avLst/>
              <a:gdLst>
                <a:gd name="T0" fmla="*/ 2147483647 w 1905"/>
                <a:gd name="T1" fmla="*/ 2147483647 h 5630"/>
                <a:gd name="T2" fmla="*/ 2147483647 w 1905"/>
                <a:gd name="T3" fmla="*/ 2147483647 h 56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05" h="5630">
                  <a:moveTo>
                    <a:pt x="302" y="5538"/>
                  </a:moveTo>
                  <a:cubicBezTo>
                    <a:pt x="0" y="0"/>
                    <a:pt x="1904" y="5629"/>
                    <a:pt x="1904" y="5629"/>
                  </a:cubicBezTo>
                </a:path>
              </a:pathLst>
            </a:custGeom>
            <a:noFill/>
            <a:ln w="9000" cap="flat">
              <a:solidFill>
                <a:srgbClr val="CC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0" name="Text Box 62"/>
            <p:cNvSpPr txBox="1">
              <a:spLocks noChangeArrowheads="1"/>
            </p:cNvSpPr>
            <p:nvPr/>
          </p:nvSpPr>
          <p:spPr bwMode="auto">
            <a:xfrm>
              <a:off x="1401763" y="6242050"/>
              <a:ext cx="2052637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Arial Unicode MS" pitchFamily="34" charset="-128"/>
                </a:rPr>
                <a:t>Direct geometry</a:t>
              </a:r>
            </a:p>
          </p:txBody>
        </p:sp>
        <p:pic>
          <p:nvPicPr>
            <p:cNvPr id="211" name="Picture 1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59"/>
            <a:stretch>
              <a:fillRect/>
            </a:stretch>
          </p:blipFill>
          <p:spPr bwMode="auto">
            <a:xfrm>
              <a:off x="1612900" y="3983038"/>
              <a:ext cx="647700" cy="611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7775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31" name="Group 230"/>
          <p:cNvGrpSpPr/>
          <p:nvPr/>
        </p:nvGrpSpPr>
        <p:grpSpPr>
          <a:xfrm>
            <a:off x="803931" y="3911600"/>
            <a:ext cx="2839371" cy="1718804"/>
            <a:chOff x="1489732" y="4348480"/>
            <a:chExt cx="2839371" cy="1718804"/>
          </a:xfrm>
        </p:grpSpPr>
        <p:sp>
          <p:nvSpPr>
            <p:cNvPr id="110" name="Text Box 7"/>
            <p:cNvSpPr txBox="1">
              <a:spLocks noChangeArrowheads="1"/>
            </p:cNvSpPr>
            <p:nvPr/>
          </p:nvSpPr>
          <p:spPr bwMode="auto">
            <a:xfrm>
              <a:off x="2936425" y="4740617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B0F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B0F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89732" y="4671603"/>
              <a:ext cx="2059896" cy="1395681"/>
              <a:chOff x="5950903" y="2481263"/>
              <a:chExt cx="2059896" cy="1395681"/>
            </a:xfrm>
          </p:grpSpPr>
          <p:sp>
            <p:nvSpPr>
              <p:cNvPr id="119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2" name="Line 43"/>
            <p:cNvSpPr>
              <a:spLocks noChangeShapeType="1"/>
            </p:cNvSpPr>
            <p:nvPr/>
          </p:nvSpPr>
          <p:spPr bwMode="auto">
            <a:xfrm flipH="1">
              <a:off x="2511128" y="5360225"/>
              <a:ext cx="79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Line 43"/>
            <p:cNvSpPr>
              <a:spLocks noChangeShapeType="1"/>
            </p:cNvSpPr>
            <p:nvPr/>
          </p:nvSpPr>
          <p:spPr bwMode="auto">
            <a:xfrm rot="3180000" flipH="1">
              <a:off x="2403882" y="4910095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Text Box 6"/>
            <p:cNvSpPr txBox="1">
              <a:spLocks noChangeArrowheads="1"/>
            </p:cNvSpPr>
            <p:nvPr/>
          </p:nvSpPr>
          <p:spPr bwMode="auto">
            <a:xfrm>
              <a:off x="2792128" y="5328474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16" name="Line 109"/>
            <p:cNvSpPr>
              <a:spLocks noChangeShapeType="1"/>
            </p:cNvSpPr>
            <p:nvPr/>
          </p:nvSpPr>
          <p:spPr bwMode="auto">
            <a:xfrm flipV="1">
              <a:off x="2521075" y="4462645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Line 109"/>
            <p:cNvSpPr>
              <a:spLocks noChangeShapeType="1"/>
            </p:cNvSpPr>
            <p:nvPr/>
          </p:nvSpPr>
          <p:spPr bwMode="auto">
            <a:xfrm flipV="1">
              <a:off x="2520018" y="4458325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Text Box 8"/>
            <p:cNvSpPr txBox="1">
              <a:spLocks noChangeArrowheads="1"/>
            </p:cNvSpPr>
            <p:nvPr/>
          </p:nvSpPr>
          <p:spPr bwMode="auto">
            <a:xfrm>
              <a:off x="2275608" y="4701454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latin typeface="Arial" panose="020B0604020202020204" pitchFamily="34" charset="0"/>
                </a:rPr>
                <a:t>Q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13" name="Line 109"/>
            <p:cNvSpPr>
              <a:spLocks noChangeShapeType="1"/>
            </p:cNvSpPr>
            <p:nvPr/>
          </p:nvSpPr>
          <p:spPr bwMode="auto">
            <a:xfrm flipV="1">
              <a:off x="2520018" y="4594149"/>
              <a:ext cx="200135" cy="759047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4" name="Line 109"/>
            <p:cNvSpPr>
              <a:spLocks noChangeShapeType="1"/>
            </p:cNvSpPr>
            <p:nvPr/>
          </p:nvSpPr>
          <p:spPr bwMode="auto">
            <a:xfrm flipV="1">
              <a:off x="2531805" y="4736122"/>
              <a:ext cx="307405" cy="619291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" name="Line 109"/>
            <p:cNvSpPr>
              <a:spLocks noChangeShapeType="1"/>
            </p:cNvSpPr>
            <p:nvPr/>
          </p:nvSpPr>
          <p:spPr bwMode="auto">
            <a:xfrm flipV="1">
              <a:off x="2522620" y="4664021"/>
              <a:ext cx="248377" cy="694590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6" name="Line 109"/>
            <p:cNvSpPr>
              <a:spLocks noChangeShapeType="1"/>
            </p:cNvSpPr>
            <p:nvPr/>
          </p:nvSpPr>
          <p:spPr bwMode="auto">
            <a:xfrm flipV="1">
              <a:off x="2527535" y="4912717"/>
              <a:ext cx="441116" cy="440478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7" name="Line 109"/>
            <p:cNvSpPr>
              <a:spLocks noChangeShapeType="1"/>
            </p:cNvSpPr>
            <p:nvPr/>
          </p:nvSpPr>
          <p:spPr bwMode="auto">
            <a:xfrm flipV="1">
              <a:off x="2521528" y="4826563"/>
              <a:ext cx="370129" cy="533660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Line 109"/>
            <p:cNvSpPr>
              <a:spLocks noChangeShapeType="1"/>
            </p:cNvSpPr>
            <p:nvPr/>
          </p:nvSpPr>
          <p:spPr bwMode="auto">
            <a:xfrm flipV="1">
              <a:off x="2527936" y="5184246"/>
              <a:ext cx="655181" cy="175975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9" name="Line 109"/>
            <p:cNvSpPr>
              <a:spLocks noChangeShapeType="1"/>
            </p:cNvSpPr>
            <p:nvPr/>
          </p:nvSpPr>
          <p:spPr bwMode="auto">
            <a:xfrm flipV="1">
              <a:off x="2527936" y="5280646"/>
              <a:ext cx="720907" cy="795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1" name="Text Box 7"/>
            <p:cNvSpPr txBox="1">
              <a:spLocks noChangeArrowheads="1"/>
            </p:cNvSpPr>
            <p:nvPr/>
          </p:nvSpPr>
          <p:spPr bwMode="auto">
            <a:xfrm>
              <a:off x="3743040" y="4957513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CCCC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CCCC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CCCC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2" name="Line 56"/>
            <p:cNvSpPr>
              <a:spLocks noChangeShapeType="1"/>
            </p:cNvSpPr>
            <p:nvPr/>
          </p:nvSpPr>
          <p:spPr bwMode="auto">
            <a:xfrm flipH="1">
              <a:off x="2513812" y="4734494"/>
              <a:ext cx="1713371" cy="620059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3" name="Line 43"/>
            <p:cNvSpPr>
              <a:spLocks noChangeShapeType="1"/>
            </p:cNvSpPr>
            <p:nvPr/>
          </p:nvSpPr>
          <p:spPr bwMode="auto">
            <a:xfrm rot="8760000" flipH="1">
              <a:off x="3203193" y="5047293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5" name="Line 56"/>
            <p:cNvSpPr>
              <a:spLocks noChangeShapeType="1"/>
            </p:cNvSpPr>
            <p:nvPr/>
          </p:nvSpPr>
          <p:spPr bwMode="auto">
            <a:xfrm flipH="1">
              <a:off x="2516443" y="4879210"/>
              <a:ext cx="1495809" cy="480337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Line 56"/>
            <p:cNvSpPr>
              <a:spLocks noChangeShapeType="1"/>
            </p:cNvSpPr>
            <p:nvPr/>
          </p:nvSpPr>
          <p:spPr bwMode="auto">
            <a:xfrm flipH="1">
              <a:off x="2518168" y="5088696"/>
              <a:ext cx="1195803" cy="270852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8" name="Line 56"/>
            <p:cNvSpPr>
              <a:spLocks noChangeShapeType="1"/>
            </p:cNvSpPr>
            <p:nvPr/>
          </p:nvSpPr>
          <p:spPr bwMode="auto">
            <a:xfrm flipH="1">
              <a:off x="2511126" y="4978344"/>
              <a:ext cx="1369994" cy="388785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9" name="Line 56"/>
            <p:cNvSpPr>
              <a:spLocks noChangeShapeType="1"/>
            </p:cNvSpPr>
            <p:nvPr/>
          </p:nvSpPr>
          <p:spPr bwMode="auto">
            <a:xfrm flipH="1">
              <a:off x="2528991" y="5293622"/>
              <a:ext cx="867985" cy="5957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0" name="Line 56"/>
            <p:cNvSpPr>
              <a:spLocks noChangeShapeType="1"/>
            </p:cNvSpPr>
            <p:nvPr/>
          </p:nvSpPr>
          <p:spPr bwMode="auto">
            <a:xfrm flipH="1">
              <a:off x="2531110" y="5194789"/>
              <a:ext cx="1012223" cy="172341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3" name="Line 109"/>
            <p:cNvSpPr>
              <a:spLocks noChangeShapeType="1"/>
            </p:cNvSpPr>
            <p:nvPr/>
          </p:nvSpPr>
          <p:spPr bwMode="auto">
            <a:xfrm flipV="1">
              <a:off x="2521811" y="5017660"/>
              <a:ext cx="519158" cy="336212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4" name="Line 109"/>
            <p:cNvSpPr>
              <a:spLocks noChangeShapeType="1"/>
            </p:cNvSpPr>
            <p:nvPr/>
          </p:nvSpPr>
          <p:spPr bwMode="auto">
            <a:xfrm flipV="1">
              <a:off x="2521809" y="5114160"/>
              <a:ext cx="577172" cy="246061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35" name="Picture 2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57" y="3154804"/>
            <a:ext cx="2666667" cy="266667"/>
          </a:xfrm>
          <a:prstGeom prst="rect">
            <a:avLst/>
          </a:prstGeom>
        </p:spPr>
      </p:pic>
      <p:grpSp>
        <p:nvGrpSpPr>
          <p:cNvPr id="241" name="Group 240"/>
          <p:cNvGrpSpPr/>
          <p:nvPr/>
        </p:nvGrpSpPr>
        <p:grpSpPr>
          <a:xfrm>
            <a:off x="5700577" y="3762772"/>
            <a:ext cx="3200705" cy="811432"/>
            <a:chOff x="5700577" y="3762772"/>
            <a:chExt cx="3200705" cy="811432"/>
          </a:xfrm>
        </p:grpSpPr>
        <p:pic>
          <p:nvPicPr>
            <p:cNvPr id="239" name="Picture 2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577" y="3762772"/>
              <a:ext cx="1771429" cy="495238"/>
            </a:xfrm>
            <a:prstGeom prst="rect">
              <a:avLst/>
            </a:prstGeom>
          </p:spPr>
        </p:pic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06" y="4317061"/>
              <a:ext cx="2190476" cy="2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093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1760"/>
            <a:ext cx="8229600" cy="52628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At time-of-flight sources, only need to define one of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i</a:t>
            </a:r>
            <a:r>
              <a:rPr lang="en-GB" sz="2400" dirty="0" smtClean="0"/>
              <a:t> or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f</a:t>
            </a:r>
            <a:r>
              <a:rPr lang="en-GB" sz="2400" dirty="0"/>
              <a:t> </a:t>
            </a:r>
            <a:r>
              <a:rPr lang="en-GB" sz="2400" dirty="0" smtClean="0"/>
              <a:t>, the other is determined by the detector position and neutron time-of-flight.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 smtClean="0"/>
              <a:t>“Direct geometry”: Fix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i</a:t>
            </a:r>
            <a:endParaRPr lang="en-GB" b="1" i="1" baseline="-25000" dirty="0" smtClean="0"/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 smtClean="0"/>
              <a:t>“Indirect geometry”: Fix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f</a:t>
            </a:r>
            <a:endParaRPr lang="en-GB" sz="2400" baseline="-25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82" name="Group 183"/>
          <p:cNvGrpSpPr>
            <a:grpSpLocks/>
          </p:cNvGrpSpPr>
          <p:nvPr/>
        </p:nvGrpSpPr>
        <p:grpSpPr bwMode="auto">
          <a:xfrm>
            <a:off x="3819112" y="3502570"/>
            <a:ext cx="2232025" cy="2634298"/>
            <a:chOff x="5360988" y="3972878"/>
            <a:chExt cx="2232025" cy="2634297"/>
          </a:xfrm>
        </p:grpSpPr>
        <p:sp>
          <p:nvSpPr>
            <p:cNvPr id="83" name="Line 123"/>
            <p:cNvSpPr>
              <a:spLocks noChangeShapeType="1"/>
            </p:cNvSpPr>
            <p:nvPr/>
          </p:nvSpPr>
          <p:spPr bwMode="auto">
            <a:xfrm>
              <a:off x="5662613" y="5914390"/>
              <a:ext cx="1439862" cy="158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Line 124"/>
            <p:cNvSpPr>
              <a:spLocks noChangeShapeType="1"/>
            </p:cNvSpPr>
            <p:nvPr/>
          </p:nvSpPr>
          <p:spPr bwMode="auto">
            <a:xfrm flipV="1">
              <a:off x="5805488" y="4615815"/>
              <a:ext cx="1587" cy="144303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85" name="Picture 12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7" t="6349"/>
            <a:stretch>
              <a:fillRect/>
            </a:stretch>
          </p:blipFill>
          <p:spPr bwMode="auto">
            <a:xfrm>
              <a:off x="7186613" y="5752465"/>
              <a:ext cx="360362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82457" t="634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6" name="Text Box 126"/>
            <p:cNvSpPr txBox="1">
              <a:spLocks noChangeArrowheads="1"/>
            </p:cNvSpPr>
            <p:nvPr/>
          </p:nvSpPr>
          <p:spPr bwMode="auto">
            <a:xfrm>
              <a:off x="5360988" y="6242050"/>
              <a:ext cx="22320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Arial Unicode MS" pitchFamily="34" charset="-128"/>
                </a:rPr>
                <a:t>Indirect geometry</a:t>
              </a:r>
            </a:p>
          </p:txBody>
        </p:sp>
        <p:sp>
          <p:nvSpPr>
            <p:cNvPr id="87" name="Freeform 127"/>
            <p:cNvSpPr>
              <a:spLocks noChangeArrowheads="1"/>
            </p:cNvSpPr>
            <p:nvPr/>
          </p:nvSpPr>
          <p:spPr bwMode="auto">
            <a:xfrm>
              <a:off x="5973128" y="4550728"/>
              <a:ext cx="795337" cy="1363662"/>
            </a:xfrm>
            <a:custGeom>
              <a:avLst/>
              <a:gdLst>
                <a:gd name="T0" fmla="*/ 0 w 2209"/>
                <a:gd name="T1" fmla="*/ 2147483647 h 3790"/>
                <a:gd name="T2" fmla="*/ 2147483647 w 2209"/>
                <a:gd name="T3" fmla="*/ 0 h 379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09" h="3790">
                  <a:moveTo>
                    <a:pt x="0" y="3789"/>
                  </a:moveTo>
                  <a:cubicBezTo>
                    <a:pt x="1616" y="1743"/>
                    <a:pt x="2208" y="0"/>
                    <a:pt x="2208" y="0"/>
                  </a:cubicBezTo>
                </a:path>
              </a:pathLst>
            </a:custGeom>
            <a:noFill/>
            <a:ln w="9000" cap="flat">
              <a:solidFill>
                <a:srgbClr val="00B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Line 128"/>
            <p:cNvSpPr>
              <a:spLocks noChangeShapeType="1"/>
            </p:cNvSpPr>
            <p:nvPr/>
          </p:nvSpPr>
          <p:spPr bwMode="auto">
            <a:xfrm flipV="1">
              <a:off x="6397625" y="4571365"/>
              <a:ext cx="695325" cy="1344613"/>
            </a:xfrm>
            <a:prstGeom prst="line">
              <a:avLst/>
            </a:prstGeom>
            <a:noFill/>
            <a:ln w="9000">
              <a:solidFill>
                <a:srgbClr val="CC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89" name="Picture 13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59"/>
            <a:stretch>
              <a:fillRect/>
            </a:stretch>
          </p:blipFill>
          <p:spPr bwMode="auto">
            <a:xfrm>
              <a:off x="5578158" y="3972878"/>
              <a:ext cx="647700" cy="611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7775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803930" y="3911600"/>
            <a:ext cx="2174820" cy="2418479"/>
            <a:chOff x="1489732" y="3911600"/>
            <a:chExt cx="2174820" cy="2418479"/>
          </a:xfrm>
        </p:grpSpPr>
        <p:sp>
          <p:nvSpPr>
            <p:cNvPr id="212" name="Line 2"/>
            <p:cNvSpPr>
              <a:spLocks noChangeShapeType="1"/>
            </p:cNvSpPr>
            <p:nvPr/>
          </p:nvSpPr>
          <p:spPr bwMode="auto">
            <a:xfrm flipH="1">
              <a:off x="1822063" y="4923528"/>
              <a:ext cx="741425" cy="102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Text Box 7"/>
            <p:cNvSpPr txBox="1">
              <a:spLocks noChangeArrowheads="1"/>
            </p:cNvSpPr>
            <p:nvPr/>
          </p:nvSpPr>
          <p:spPr bwMode="auto">
            <a:xfrm>
              <a:off x="2936425" y="4303737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89732" y="4234723"/>
              <a:ext cx="2059896" cy="1395681"/>
              <a:chOff x="5950903" y="2481263"/>
              <a:chExt cx="2059896" cy="1395681"/>
            </a:xfrm>
          </p:grpSpPr>
          <p:sp>
            <p:nvSpPr>
              <p:cNvPr id="119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2" name="Line 43"/>
            <p:cNvSpPr>
              <a:spLocks noChangeShapeType="1"/>
            </p:cNvSpPr>
            <p:nvPr/>
          </p:nvSpPr>
          <p:spPr bwMode="auto">
            <a:xfrm flipH="1">
              <a:off x="2511128" y="4923345"/>
              <a:ext cx="79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Line 43"/>
            <p:cNvSpPr>
              <a:spLocks noChangeShapeType="1"/>
            </p:cNvSpPr>
            <p:nvPr/>
          </p:nvSpPr>
          <p:spPr bwMode="auto">
            <a:xfrm rot="3180000" flipH="1">
              <a:off x="2403882" y="4473215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Text Box 6"/>
            <p:cNvSpPr txBox="1">
              <a:spLocks noChangeArrowheads="1"/>
            </p:cNvSpPr>
            <p:nvPr/>
          </p:nvSpPr>
          <p:spPr bwMode="auto">
            <a:xfrm>
              <a:off x="2468203" y="4905076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rgbClr val="00B0F0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rgbClr val="00B0F0"/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Line 109"/>
            <p:cNvSpPr>
              <a:spLocks noChangeShapeType="1"/>
            </p:cNvSpPr>
            <p:nvPr/>
          </p:nvSpPr>
          <p:spPr bwMode="auto">
            <a:xfrm flipV="1">
              <a:off x="2521075" y="4025765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Line 109"/>
            <p:cNvSpPr>
              <a:spLocks noChangeShapeType="1"/>
            </p:cNvSpPr>
            <p:nvPr/>
          </p:nvSpPr>
          <p:spPr bwMode="auto">
            <a:xfrm flipV="1">
              <a:off x="2520018" y="4031771"/>
              <a:ext cx="113847" cy="884546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none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Text Box 8"/>
            <p:cNvSpPr txBox="1">
              <a:spLocks noChangeArrowheads="1"/>
            </p:cNvSpPr>
            <p:nvPr/>
          </p:nvSpPr>
          <p:spPr bwMode="auto">
            <a:xfrm>
              <a:off x="2519225" y="4305663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latin typeface="Arial" panose="020B0604020202020204" pitchFamily="34" charset="0"/>
                </a:rPr>
                <a:t>Q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13" name="Line 109"/>
            <p:cNvSpPr>
              <a:spLocks noChangeShapeType="1"/>
            </p:cNvSpPr>
            <p:nvPr/>
          </p:nvSpPr>
          <p:spPr bwMode="auto">
            <a:xfrm flipV="1">
              <a:off x="2130809" y="4039354"/>
              <a:ext cx="509671" cy="883311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4" name="Line 109"/>
            <p:cNvSpPr>
              <a:spLocks noChangeShapeType="1"/>
            </p:cNvSpPr>
            <p:nvPr/>
          </p:nvSpPr>
          <p:spPr bwMode="auto">
            <a:xfrm flipV="1">
              <a:off x="2245161" y="4029477"/>
              <a:ext cx="395319" cy="893188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" name="Line 109"/>
            <p:cNvSpPr>
              <a:spLocks noChangeShapeType="1"/>
            </p:cNvSpPr>
            <p:nvPr/>
          </p:nvSpPr>
          <p:spPr bwMode="auto">
            <a:xfrm flipV="1">
              <a:off x="2345874" y="4036646"/>
              <a:ext cx="294606" cy="886018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6" name="Line 109"/>
            <p:cNvSpPr>
              <a:spLocks noChangeShapeType="1"/>
            </p:cNvSpPr>
            <p:nvPr/>
          </p:nvSpPr>
          <p:spPr bwMode="auto">
            <a:xfrm flipV="1">
              <a:off x="2451776" y="4036646"/>
              <a:ext cx="182088" cy="886020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7" name="Line 109"/>
            <p:cNvSpPr>
              <a:spLocks noChangeShapeType="1"/>
            </p:cNvSpPr>
            <p:nvPr/>
          </p:nvSpPr>
          <p:spPr bwMode="auto">
            <a:xfrm flipV="1">
              <a:off x="2026042" y="4029480"/>
              <a:ext cx="614439" cy="893186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Line 109"/>
            <p:cNvSpPr>
              <a:spLocks noChangeShapeType="1"/>
            </p:cNvSpPr>
            <p:nvPr/>
          </p:nvSpPr>
          <p:spPr bwMode="auto">
            <a:xfrm flipV="1">
              <a:off x="1932622" y="4029482"/>
              <a:ext cx="707860" cy="893184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1" name="Text Box 7"/>
            <p:cNvSpPr txBox="1">
              <a:spLocks noChangeArrowheads="1"/>
            </p:cNvSpPr>
            <p:nvPr/>
          </p:nvSpPr>
          <p:spPr bwMode="auto">
            <a:xfrm>
              <a:off x="3145439" y="5591563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rgbClr val="CCCC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rgbClr val="CCCC00"/>
                  </a:solidFill>
                  <a:latin typeface="Calibri" panose="020F0502020204030204" pitchFamily="34" charset="0"/>
                </a:rPr>
                <a:t>i</a:t>
              </a:r>
              <a:endParaRPr lang="en-US" altLang="en-US" sz="1800" dirty="0">
                <a:solidFill>
                  <a:srgbClr val="CCCC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2" name="Line 56"/>
            <p:cNvSpPr>
              <a:spLocks noChangeShapeType="1"/>
            </p:cNvSpPr>
            <p:nvPr/>
          </p:nvSpPr>
          <p:spPr bwMode="auto">
            <a:xfrm>
              <a:off x="2643811" y="4030086"/>
              <a:ext cx="471521" cy="205956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3" name="Line 43"/>
            <p:cNvSpPr>
              <a:spLocks noChangeShapeType="1"/>
            </p:cNvSpPr>
            <p:nvPr/>
          </p:nvSpPr>
          <p:spPr bwMode="auto">
            <a:xfrm rot="3900000">
              <a:off x="2907630" y="5090450"/>
              <a:ext cx="651366" cy="445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4" name="Line 2"/>
            <p:cNvSpPr>
              <a:spLocks noChangeShapeType="1"/>
            </p:cNvSpPr>
            <p:nvPr/>
          </p:nvSpPr>
          <p:spPr bwMode="auto">
            <a:xfrm flipH="1">
              <a:off x="3078570" y="5699989"/>
              <a:ext cx="95596" cy="630090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5" name="Line 56"/>
            <p:cNvSpPr>
              <a:spLocks noChangeShapeType="1"/>
            </p:cNvSpPr>
            <p:nvPr/>
          </p:nvSpPr>
          <p:spPr bwMode="auto">
            <a:xfrm>
              <a:off x="2630763" y="4033187"/>
              <a:ext cx="504750" cy="191930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6" name="Line 56"/>
            <p:cNvSpPr>
              <a:spLocks noChangeShapeType="1"/>
            </p:cNvSpPr>
            <p:nvPr/>
          </p:nvSpPr>
          <p:spPr bwMode="auto">
            <a:xfrm>
              <a:off x="2639059" y="4030151"/>
              <a:ext cx="516705" cy="1830896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Line 56"/>
            <p:cNvSpPr>
              <a:spLocks noChangeShapeType="1"/>
            </p:cNvSpPr>
            <p:nvPr/>
          </p:nvSpPr>
          <p:spPr bwMode="auto">
            <a:xfrm>
              <a:off x="2640290" y="4036638"/>
              <a:ext cx="538054" cy="1684722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Line 56"/>
            <p:cNvSpPr>
              <a:spLocks noChangeShapeType="1"/>
            </p:cNvSpPr>
            <p:nvPr/>
          </p:nvSpPr>
          <p:spPr bwMode="auto">
            <a:xfrm>
              <a:off x="2639059" y="4036464"/>
              <a:ext cx="454048" cy="2171295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Line 56"/>
            <p:cNvSpPr>
              <a:spLocks noChangeShapeType="1"/>
            </p:cNvSpPr>
            <p:nvPr/>
          </p:nvSpPr>
          <p:spPr bwMode="auto">
            <a:xfrm>
              <a:off x="2636956" y="4023735"/>
              <a:ext cx="435490" cy="230634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413" name="Picture 4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57" y="3066881"/>
            <a:ext cx="2666667" cy="266667"/>
          </a:xfrm>
          <a:prstGeom prst="rect">
            <a:avLst/>
          </a:prstGeom>
        </p:spPr>
      </p:pic>
      <p:pic>
        <p:nvPicPr>
          <p:cNvPr id="414" name="Picture 4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3" y="3762772"/>
            <a:ext cx="1809524" cy="495238"/>
          </a:xfrm>
          <a:prstGeom prst="rect">
            <a:avLst/>
          </a:prstGeom>
        </p:spPr>
      </p:pic>
      <p:pic>
        <p:nvPicPr>
          <p:cNvPr id="416" name="Picture 4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94" y="4258010"/>
            <a:ext cx="2257143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2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mari_pic_edited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2708275"/>
            <a:ext cx="515302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6387" name="Shape 50"/>
          <p:cNvSpPr>
            <a:spLocks noChangeArrowheads="1"/>
          </p:cNvSpPr>
          <p:nvPr/>
        </p:nvSpPr>
        <p:spPr bwMode="auto">
          <a:xfrm>
            <a:off x="228600" y="2927350"/>
            <a:ext cx="3535363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 panose="020F0502020204030204" pitchFamily="34" charset="0"/>
                <a:ea typeface="Gill Sans SemiBold"/>
                <a:cs typeface="Gill Sans SemiBold"/>
                <a:sym typeface="Gill Sans SemiBold"/>
              </a:rPr>
              <a:t>Spec</a:t>
            </a:r>
            <a:endParaRPr lang="en-GB" altLang="en-US" sz="2500" b="1" dirty="0">
              <a:solidFill>
                <a:srgbClr val="000000"/>
              </a:solidFill>
              <a:latin typeface="Calibri" panose="020F0502020204030204" pitchFamily="34" charset="0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= 7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meV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to 1 eV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922 </a:t>
            </a:r>
            <a:r>
              <a:rPr lang="en-US" altLang="en-US" sz="2500" baseline="320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He tubes; 3° to 130°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ΔE/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= 2.5 - 5%</a:t>
            </a:r>
            <a:b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MARI</a:t>
            </a:r>
          </a:p>
        </p:txBody>
      </p:sp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329188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dropped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373" r="3204" b="3021"/>
          <a:stretch>
            <a:fillRect/>
          </a:stretch>
        </p:blipFill>
        <p:spPr bwMode="auto">
          <a:xfrm>
            <a:off x="223838" y="2441575"/>
            <a:ext cx="4619625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7411" name="Shape 55"/>
          <p:cNvSpPr>
            <a:spLocks noChangeArrowheads="1"/>
          </p:cNvSpPr>
          <p:nvPr/>
        </p:nvSpPr>
        <p:spPr bwMode="auto">
          <a:xfrm>
            <a:off x="5192713" y="2239963"/>
            <a:ext cx="3760787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40 meV to 2 eV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40000 </a:t>
            </a:r>
            <a:r>
              <a:rPr lang="en-US" altLang="en-US" sz="2500" baseline="32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He PSD elements; 3° to 20°   - main bank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20° to 60° - high angle bank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ΔE/E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1 - 5%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MAPS</a:t>
            </a:r>
          </a:p>
        </p:txBody>
      </p:sp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645833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dropped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528888"/>
            <a:ext cx="4697413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8435" name="Shape 60"/>
          <p:cNvSpPr>
            <a:spLocks noChangeArrowheads="1"/>
          </p:cNvSpPr>
          <p:nvPr/>
        </p:nvSpPr>
        <p:spPr bwMode="auto">
          <a:xfrm>
            <a:off x="200025" y="2528888"/>
            <a:ext cx="386715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10 meV to 2 eV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π steradians of </a:t>
            </a:r>
            <a:r>
              <a:rPr lang="en-US" altLang="en-US" sz="2500" baseline="32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He PSDs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(gapless)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x20 Maps flux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x7 Maps detector coverage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ΔE/E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4 - 6%</a:t>
            </a:r>
          </a:p>
        </p:txBody>
      </p:sp>
      <p:sp>
        <p:nvSpPr>
          <p:cNvPr id="184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MERLIN</a:t>
            </a:r>
          </a:p>
        </p:txBody>
      </p:sp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7445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64"/>
          <p:cNvSpPr>
            <a:spLocks noChangeArrowheads="1"/>
          </p:cNvSpPr>
          <p:nvPr/>
        </p:nvSpPr>
        <p:spPr bwMode="auto">
          <a:xfrm>
            <a:off x="5354638" y="2455863"/>
            <a:ext cx="393700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= 0.5 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meV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to 20 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π 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steradians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2500" baseline="32000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He PSDs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(gapless)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Same flux/coverage as Merlin</a:t>
            </a:r>
            <a:b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ΔE/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= 0.6 - 3.5%</a:t>
            </a:r>
            <a:b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9459" name="dropped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5444" r="28571" b="4584"/>
          <a:stretch>
            <a:fillRect/>
          </a:stretch>
        </p:blipFill>
        <p:spPr bwMode="auto">
          <a:xfrm>
            <a:off x="276225" y="2435225"/>
            <a:ext cx="488950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94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LET</a:t>
            </a:r>
          </a:p>
        </p:txBody>
      </p:sp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8080023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suite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960819" y="2361900"/>
            <a:ext cx="7203506" cy="4278212"/>
            <a:chOff x="1400659" y="1412776"/>
            <a:chExt cx="7203506" cy="4278212"/>
          </a:xfrm>
        </p:grpSpPr>
        <p:sp>
          <p:nvSpPr>
            <p:cNvPr id="4" name="Shape 69"/>
            <p:cNvSpPr/>
            <p:nvPr/>
          </p:nvSpPr>
          <p:spPr>
            <a:xfrm>
              <a:off x="2420558" y="3289821"/>
              <a:ext cx="2286000" cy="1419820"/>
            </a:xfrm>
            <a:prstGeom prst="rect">
              <a:avLst/>
            </a:prstGeom>
            <a:gradFill>
              <a:gsLst>
                <a:gs pos="0">
                  <a:srgbClr val="FF2600"/>
                </a:gs>
                <a:gs pos="100000">
                  <a:srgbClr val="7D4F20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/>
                <a:t>LET</a:t>
              </a:r>
            </a:p>
          </p:txBody>
        </p:sp>
        <p:sp>
          <p:nvSpPr>
            <p:cNvPr id="5" name="Shape 70"/>
            <p:cNvSpPr/>
            <p:nvPr/>
          </p:nvSpPr>
          <p:spPr>
            <a:xfrm>
              <a:off x="4938730" y="1807493"/>
              <a:ext cx="1982391" cy="1714500"/>
            </a:xfrm>
            <a:prstGeom prst="rect">
              <a:avLst/>
            </a:prstGeom>
            <a:gradFill>
              <a:gsLst>
                <a:gs pos="0">
                  <a:srgbClr val="E44010"/>
                </a:gs>
                <a:gs pos="100000">
                  <a:srgbClr val="6D1007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/>
                <a:t>    MERLIN</a:t>
              </a:r>
            </a:p>
          </p:txBody>
        </p:sp>
        <p:sp>
          <p:nvSpPr>
            <p:cNvPr id="6" name="Shape 71"/>
            <p:cNvSpPr/>
            <p:nvPr/>
          </p:nvSpPr>
          <p:spPr>
            <a:xfrm>
              <a:off x="3786800" y="1807493"/>
              <a:ext cx="1651992" cy="1839516"/>
            </a:xfrm>
            <a:prstGeom prst="rect">
              <a:avLst/>
            </a:prstGeom>
            <a:gradFill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7" tIns="35717" rIns="35717" bIns="35717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/>
                <a:t>    MARI</a:t>
              </a:r>
            </a:p>
          </p:txBody>
        </p:sp>
        <p:sp>
          <p:nvSpPr>
            <p:cNvPr id="7" name="Shape 73"/>
            <p:cNvSpPr/>
            <p:nvPr/>
          </p:nvSpPr>
          <p:spPr>
            <a:xfrm>
              <a:off x="2715238" y="1807493"/>
              <a:ext cx="1651992" cy="1223367"/>
            </a:xfrm>
            <a:prstGeom prst="rect">
              <a:avLst/>
            </a:prstGeom>
            <a:gradFill>
              <a:gsLst>
                <a:gs pos="0">
                  <a:srgbClr val="79BE82"/>
                </a:gs>
                <a:gs pos="100000">
                  <a:srgbClr val="3F7245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 dirty="0"/>
                <a:t>MAPS</a:t>
              </a:r>
            </a:p>
          </p:txBody>
        </p:sp>
        <p:sp>
          <p:nvSpPr>
            <p:cNvPr id="8" name="Shape 74"/>
            <p:cNvSpPr/>
            <p:nvPr/>
          </p:nvSpPr>
          <p:spPr>
            <a:xfrm>
              <a:off x="4947659" y="1816422"/>
              <a:ext cx="517922" cy="168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rgbClr val="FFFFFF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9" name="Shape 75"/>
            <p:cNvSpPr/>
            <p:nvPr/>
          </p:nvSpPr>
          <p:spPr>
            <a:xfrm rot="10794278">
              <a:off x="7652130" y="1504471"/>
              <a:ext cx="187524" cy="3527227"/>
            </a:xfrm>
            <a:prstGeom prst="rect">
              <a:avLst/>
            </a:prstGeom>
            <a:gradFill>
              <a:gsLst>
                <a:gs pos="0">
                  <a:srgbClr val="007BE8"/>
                </a:gs>
                <a:gs pos="50777">
                  <a:srgbClr val="E6DF1C"/>
                </a:gs>
                <a:gs pos="100000">
                  <a:srgbClr val="E83318"/>
                </a:gs>
              </a:gsLst>
              <a:lin ang="5400000"/>
            </a:gradFill>
            <a:ln w="25400">
              <a:solidFill>
                <a:srgbClr val="FFFFFF"/>
              </a:solidFill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lIns="0" tIns="0" rIns="0" bIns="0" anchor="ctr"/>
            <a:lstStyle/>
            <a:p>
              <a:pPr defTabSz="562550"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76"/>
            <p:cNvSpPr/>
            <p:nvPr/>
          </p:nvSpPr>
          <p:spPr>
            <a:xfrm rot="16201846">
              <a:off x="7809880" y="3000599"/>
              <a:ext cx="1054773" cy="5337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7" tIns="35717" rIns="35717" bIns="35717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/>
                <a:t>(Flux)</a:t>
              </a:r>
            </a:p>
          </p:txBody>
        </p:sp>
        <p:sp>
          <p:nvSpPr>
            <p:cNvPr id="11" name="Shape 77"/>
            <p:cNvSpPr/>
            <p:nvPr/>
          </p:nvSpPr>
          <p:spPr>
            <a:xfrm>
              <a:off x="8366509" y="2076674"/>
              <a:ext cx="1222" cy="677366"/>
            </a:xfrm>
            <a:prstGeom prst="line">
              <a:avLst/>
            </a:prstGeom>
            <a:ln w="50800">
              <a:solidFill>
                <a:srgbClr val="FFFFFF"/>
              </a:solidFill>
              <a:miter lim="400000"/>
              <a:headEnd type="stealth"/>
            </a:ln>
          </p:spPr>
          <p:txBody>
            <a:bodyPr lIns="0" tIns="0" rIns="0" bIns="0" anchor="ctr"/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90159" y="1489026"/>
              <a:ext cx="0" cy="3406685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420558" y="5049030"/>
              <a:ext cx="4500563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TextBox 13"/>
            <p:cNvSpPr txBox="1"/>
            <p:nvPr/>
          </p:nvSpPr>
          <p:spPr>
            <a:xfrm rot="16200000">
              <a:off x="897315" y="1916120"/>
              <a:ext cx="1540483" cy="533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7" tIns="35717" rIns="35717" bIns="35717" numCol="1" spcCol="26788" rtlCol="0" anchor="ctr">
              <a:spAutoFit/>
            </a:bodyPr>
            <a:lstStyle/>
            <a:p>
              <a:pPr algn="ctr" defTabSz="410751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GB" sz="3000" dirty="0" err="1">
                  <a:latin typeface="+mn-lt"/>
                  <a:ea typeface="+mn-ea"/>
                  <a:cs typeface="+mn-cs"/>
                  <a:sym typeface="Gill Sans"/>
                </a:rPr>
                <a:t>E</a:t>
              </a:r>
              <a:r>
                <a:rPr lang="en-GB" sz="3000" baseline="-25000" dirty="0" err="1">
                  <a:latin typeface="+mn-lt"/>
                  <a:ea typeface="+mn-ea"/>
                  <a:cs typeface="+mn-cs"/>
                  <a:sym typeface="Gill Sans"/>
                </a:rPr>
                <a:t>i</a:t>
              </a:r>
              <a:r>
                <a:rPr lang="en-GB" sz="3000" dirty="0">
                  <a:latin typeface="+mn-lt"/>
                  <a:ea typeface="+mn-ea"/>
                  <a:cs typeface="+mn-cs"/>
                  <a:sym typeface="Gill Sans"/>
                </a:rPr>
                <a:t> (</a:t>
              </a:r>
              <a:r>
                <a:rPr lang="en-GB" sz="3000" dirty="0" err="1">
                  <a:latin typeface="+mn-lt"/>
                  <a:ea typeface="+mn-ea"/>
                  <a:cs typeface="+mn-cs"/>
                  <a:sym typeface="Gill Sans"/>
                </a:rPr>
                <a:t>meV</a:t>
              </a:r>
              <a:r>
                <a:rPr lang="en-GB" sz="3000" dirty="0">
                  <a:latin typeface="+mn-lt"/>
                  <a:ea typeface="+mn-ea"/>
                  <a:cs typeface="+mn-cs"/>
                  <a:sym typeface="Gill Sans"/>
                </a:rPr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99992" y="5157192"/>
              <a:ext cx="992255" cy="533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7" tIns="35717" rIns="35717" bIns="35717" numCol="1" spcCol="26788" rtlCol="0" anchor="ctr">
              <a:spAutoFit/>
            </a:bodyPr>
            <a:lstStyle/>
            <a:p>
              <a:pPr algn="ctr" defTabSz="410751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GB" sz="3000" dirty="0">
                  <a:latin typeface="+mn-lt"/>
                  <a:ea typeface="+mn-ea"/>
                  <a:cs typeface="+mn-cs"/>
                  <a:sym typeface="Gill Sans"/>
                </a:rPr>
                <a:t>Q (Å)</a:t>
              </a:r>
            </a:p>
          </p:txBody>
        </p:sp>
      </p:grpSp>
      <p:sp>
        <p:nvSpPr>
          <p:cNvPr id="17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09875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84"/>
          <p:cNvGraphicFramePr/>
          <p:nvPr>
            <p:extLst>
              <p:ext uri="{D42A27DB-BD31-4B8C-83A1-F6EECF244321}">
                <p14:modId xmlns:p14="http://schemas.microsoft.com/office/powerpoint/2010/main" val="3785908163"/>
              </p:ext>
            </p:extLst>
          </p:nvPr>
        </p:nvGraphicFramePr>
        <p:xfrm>
          <a:off x="1473399" y="3042591"/>
          <a:ext cx="6188272" cy="3000376"/>
        </p:xfrm>
        <a:graphic>
          <a:graphicData uri="http://schemas.openxmlformats.org/drawingml/2006/table">
            <a:tbl>
              <a:tblPr firstRow="1" firstCol="1"/>
              <a:tblGrid>
                <a:gridCol w="154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ISIS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ET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APS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ERLIN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ILL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CNCS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SEQUOIA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J-Parc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Amateras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HRC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4Seasons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11281" y="1061636"/>
            <a:ext cx="6275518" cy="1143000"/>
          </a:xfrm>
        </p:spPr>
        <p:txBody>
          <a:bodyPr/>
          <a:lstStyle/>
          <a:p>
            <a:r>
              <a:rPr lang="en-GB" dirty="0" smtClean="0"/>
              <a:t>Around the 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5641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Inelastic neutron scattering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463040"/>
            <a:ext cx="8321040" cy="4846320"/>
          </a:xfrm>
        </p:spPr>
        <p:txBody>
          <a:bodyPr/>
          <a:lstStyle/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/>
              <a:t>Why?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/>
              <a:t>Material properties depend on their structure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/>
              <a:t>But, atoms are not stationary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/>
              <a:t>Dynamics also important → inelastic neutron scattering can measure the dynamics of atom and spins.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TOSCA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7" y="2997843"/>
            <a:ext cx="4360806" cy="3492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" y="1795564"/>
            <a:ext cx="2100554" cy="16113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19957" y="3622876"/>
            <a:ext cx="4746524" cy="224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7010" y="34069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64"/>
          <p:cNvSpPr>
            <a:spLocks noChangeArrowheads="1"/>
          </p:cNvSpPr>
          <p:nvPr/>
        </p:nvSpPr>
        <p:spPr bwMode="auto">
          <a:xfrm>
            <a:off x="5479028" y="2312090"/>
            <a:ext cx="3634451" cy="391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Water moderator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E = 0~600 </a:t>
            </a:r>
            <a:r>
              <a:rPr lang="en-US" altLang="en-US" sz="2500" dirty="0" err="1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ΔE/E 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1%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(energy transfer)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Detectors only around: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40-55° (forward)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125-140° (back)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545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IRIS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25" y="2476979"/>
            <a:ext cx="5472090" cy="4103199"/>
          </a:xfrm>
          <a:prstGeom prst="rect">
            <a:avLst/>
          </a:prstGeom>
        </p:spPr>
      </p:pic>
      <p:sp>
        <p:nvSpPr>
          <p:cNvPr id="7" name="Shape 64"/>
          <p:cNvSpPr>
            <a:spLocks noChangeArrowheads="1"/>
          </p:cNvSpPr>
          <p:nvPr/>
        </p:nvSpPr>
        <p:spPr bwMode="auto">
          <a:xfrm>
            <a:off x="119950" y="2525629"/>
            <a:ext cx="3634451" cy="314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b="1" dirty="0" smtClean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Hydrogen moderator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E &lt; 4 </a:t>
            </a:r>
            <a:r>
              <a:rPr lang="en-US" altLang="en-US" sz="2500" dirty="0" err="1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ΔE ~ 18µeV (PG)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High flux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Detectors 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25&lt;2</a:t>
            </a:r>
            <a:r>
              <a:rPr lang="el-GR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&lt;160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°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922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OSIRIS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8" y="2511612"/>
            <a:ext cx="5417886" cy="3727139"/>
          </a:xfrm>
          <a:prstGeom prst="rect">
            <a:avLst/>
          </a:prstGeom>
        </p:spPr>
      </p:pic>
      <p:sp>
        <p:nvSpPr>
          <p:cNvPr id="5" name="Shape 64"/>
          <p:cNvSpPr>
            <a:spLocks noChangeArrowheads="1"/>
          </p:cNvSpPr>
          <p:nvPr/>
        </p:nvSpPr>
        <p:spPr bwMode="auto">
          <a:xfrm>
            <a:off x="5856790" y="2492875"/>
            <a:ext cx="3402957" cy="314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b="1" dirty="0" smtClean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Hydrogen moderator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E &lt; 4 </a:t>
            </a:r>
            <a:r>
              <a:rPr lang="en-US" altLang="en-US" sz="2500" dirty="0" err="1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ΔE ~ 25µeV (PG)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Very high flux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Detectors 11&lt;2</a:t>
            </a:r>
            <a:r>
              <a:rPr lang="el-GR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&lt;148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°</a:t>
            </a:r>
            <a:b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043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84"/>
          <p:cNvGraphicFramePr/>
          <p:nvPr>
            <p:extLst>
              <p:ext uri="{D42A27DB-BD31-4B8C-83A1-F6EECF244321}">
                <p14:modId xmlns:p14="http://schemas.microsoft.com/office/powerpoint/2010/main" val="71148430"/>
              </p:ext>
            </p:extLst>
          </p:nvPr>
        </p:nvGraphicFramePr>
        <p:xfrm>
          <a:off x="2264706" y="3042591"/>
          <a:ext cx="4641204" cy="2250282"/>
        </p:xfrm>
        <a:graphic>
          <a:graphicData uri="http://schemas.openxmlformats.org/drawingml/2006/table">
            <a:tbl>
              <a:tblPr firstRow="1" firstCol="1"/>
              <a:tblGrid>
                <a:gridCol w="154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ISIS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TOSCA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IRIS/OSIRIS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VISION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BASIS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J-</a:t>
                      </a:r>
                      <a:r>
                        <a:rPr sz="25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Parc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DNA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11281" y="1061636"/>
            <a:ext cx="6275518" cy="1143000"/>
          </a:xfrm>
        </p:spPr>
        <p:txBody>
          <a:bodyPr/>
          <a:lstStyle/>
          <a:p>
            <a:r>
              <a:rPr lang="en-GB" dirty="0" smtClean="0"/>
              <a:t>Around the 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274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Questions so far?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0857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441938"/>
            <a:ext cx="8484577" cy="46838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Phonons are quantised lattice vibrations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Can be treated as collective motions of particles (mass </a:t>
            </a:r>
            <a:r>
              <a:rPr lang="en-GB" sz="2400" i="1" dirty="0" smtClean="0"/>
              <a:t>m</a:t>
            </a:r>
            <a:r>
              <a:rPr lang="en-GB" sz="2400" dirty="0" smtClean="0"/>
              <a:t>) connected by springs with force constant </a:t>
            </a:r>
            <a:r>
              <a:rPr lang="en-GB" sz="2400" i="1" dirty="0" smtClean="0"/>
              <a:t>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Simplest case of a monatomic chain: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1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With 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Giving a dispersion relation:</a:t>
            </a:r>
            <a:endParaRPr lang="en-GB" sz="24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aphicFrame>
        <p:nvGraphicFramePr>
          <p:cNvPr id="5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814917"/>
              </p:ext>
            </p:extLst>
          </p:nvPr>
        </p:nvGraphicFramePr>
        <p:xfrm>
          <a:off x="3764450" y="3339347"/>
          <a:ext cx="32416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3" imgW="1574640" imgH="215640" progId="Equation.3">
                  <p:embed/>
                </p:oleObj>
              </mc:Choice>
              <mc:Fallback>
                <p:oleObj name="Equation" r:id="rId3" imgW="1574640" imgH="215640" progId="Equation.3">
                  <p:embed/>
                  <p:pic>
                    <p:nvPicPr>
                      <p:cNvPr id="17614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4450" y="3339347"/>
                        <a:ext cx="32416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29532"/>
              </p:ext>
            </p:extLst>
          </p:nvPr>
        </p:nvGraphicFramePr>
        <p:xfrm>
          <a:off x="3966870" y="3933279"/>
          <a:ext cx="2854421" cy="69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5" imgW="1765080" imgH="431640" progId="Equation.3">
                  <p:embed/>
                </p:oleObj>
              </mc:Choice>
              <mc:Fallback>
                <p:oleObj name="Equation" r:id="rId5" imgW="1765080" imgH="431640" progId="Equation.3">
                  <p:embed/>
                  <p:pic>
                    <p:nvPicPr>
                      <p:cNvPr id="17614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870" y="3933279"/>
                        <a:ext cx="2854421" cy="697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885003"/>
              </p:ext>
            </p:extLst>
          </p:nvPr>
        </p:nvGraphicFramePr>
        <p:xfrm>
          <a:off x="3183424" y="5457702"/>
          <a:ext cx="30321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7" imgW="1473120" imgH="266400" progId="Equation.3">
                  <p:embed/>
                </p:oleObj>
              </mc:Choice>
              <mc:Fallback>
                <p:oleObj name="Equation" r:id="rId7" imgW="1473120" imgH="266400" progId="Equation.3">
                  <p:embed/>
                  <p:pic>
                    <p:nvPicPr>
                      <p:cNvPr id="17614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3424" y="5457702"/>
                        <a:ext cx="30321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9218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187084" y="1478329"/>
            <a:ext cx="6361112" cy="4745038"/>
            <a:chOff x="2268538" y="1196975"/>
            <a:chExt cx="6361112" cy="4745038"/>
          </a:xfrm>
        </p:grpSpPr>
        <p:pic>
          <p:nvPicPr>
            <p:cNvPr id="5" name="Picture 5" descr="longacou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638" y="5013325"/>
              <a:ext cx="435292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7" descr="trans_acous_0p5"/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313" y="4005263"/>
              <a:ext cx="1079500" cy="85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trans_acous_1p0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275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9" descr="trans_acous_1p5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238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trans_acous_2p0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1" descr="trans_acous_2p5"/>
            <p:cNvPicPr>
              <a:picLocks noChangeAspect="1" noChangeArrowheads="1" noCrop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750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7524750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6300788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5076825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3852863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2628900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3276600" y="1557338"/>
              <a:ext cx="0" cy="1871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2268538" y="3429000"/>
              <a:ext cx="575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2268538" y="2924175"/>
              <a:ext cx="1008062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3276600" y="2017713"/>
              <a:ext cx="281940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auto">
            <a:xfrm>
              <a:off x="6011863" y="1803400"/>
              <a:ext cx="1963737" cy="257175"/>
            </a:xfrm>
            <a:custGeom>
              <a:avLst/>
              <a:gdLst>
                <a:gd name="T0" fmla="*/ 0 w 1237"/>
                <a:gd name="T1" fmla="*/ 162 h 162"/>
                <a:gd name="T2" fmla="*/ 408 w 1237"/>
                <a:gd name="T3" fmla="*/ 26 h 162"/>
                <a:gd name="T4" fmla="*/ 1237 w 1237"/>
                <a:gd name="T5" fmla="*/ 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7" h="162">
                  <a:moveTo>
                    <a:pt x="0" y="162"/>
                  </a:moveTo>
                  <a:cubicBezTo>
                    <a:pt x="101" y="107"/>
                    <a:pt x="202" y="52"/>
                    <a:pt x="408" y="26"/>
                  </a:cubicBezTo>
                  <a:cubicBezTo>
                    <a:pt x="614" y="0"/>
                    <a:pt x="925" y="2"/>
                    <a:pt x="1237" y="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3111500" y="3449638"/>
              <a:ext cx="49672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/>
                <a:t>0	0.2	0.4	0.6	0.8	1.0</a:t>
              </a:r>
              <a:endParaRPr lang="en-US" altLang="en-US" sz="1200"/>
            </a:p>
          </p:txBody>
        </p:sp>
        <p:sp>
          <p:nvSpPr>
            <p:cNvPr id="22" name="Oval 28"/>
            <p:cNvSpPr>
              <a:spLocks noChangeArrowheads="1"/>
            </p:cNvSpPr>
            <p:nvPr/>
          </p:nvSpPr>
          <p:spPr bwMode="auto">
            <a:xfrm>
              <a:off x="4183063" y="2900363"/>
              <a:ext cx="93662" cy="936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 flipH="1">
              <a:off x="3171825" y="2989263"/>
              <a:ext cx="1047750" cy="1011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Oval 33"/>
            <p:cNvSpPr>
              <a:spLocks noChangeArrowheads="1"/>
            </p:cNvSpPr>
            <p:nvPr/>
          </p:nvSpPr>
          <p:spPr bwMode="auto">
            <a:xfrm>
              <a:off x="4624388" y="2682875"/>
              <a:ext cx="93662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 flipH="1">
              <a:off x="4383088" y="2774950"/>
              <a:ext cx="273050" cy="1231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Oval 35"/>
            <p:cNvSpPr>
              <a:spLocks noChangeArrowheads="1"/>
            </p:cNvSpPr>
            <p:nvPr/>
          </p:nvSpPr>
          <p:spPr bwMode="auto">
            <a:xfrm>
              <a:off x="5064125" y="2466975"/>
              <a:ext cx="93663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Line 36"/>
            <p:cNvSpPr>
              <a:spLocks noChangeShapeType="1"/>
            </p:cNvSpPr>
            <p:nvPr/>
          </p:nvSpPr>
          <p:spPr bwMode="auto">
            <a:xfrm>
              <a:off x="5124450" y="2562225"/>
              <a:ext cx="474663" cy="1431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Oval 37"/>
            <p:cNvSpPr>
              <a:spLocks noChangeArrowheads="1"/>
            </p:cNvSpPr>
            <p:nvPr/>
          </p:nvSpPr>
          <p:spPr bwMode="auto">
            <a:xfrm>
              <a:off x="5489575" y="2251075"/>
              <a:ext cx="93663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5561013" y="2333625"/>
              <a:ext cx="1282700" cy="1681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Oval 39"/>
            <p:cNvSpPr>
              <a:spLocks noChangeArrowheads="1"/>
            </p:cNvSpPr>
            <p:nvPr/>
          </p:nvSpPr>
          <p:spPr bwMode="auto">
            <a:xfrm>
              <a:off x="5991225" y="2003425"/>
              <a:ext cx="93663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6080125" y="2079625"/>
              <a:ext cx="1955800" cy="1927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 Box 41"/>
            <p:cNvSpPr txBox="1">
              <a:spLocks noChangeArrowheads="1"/>
            </p:cNvSpPr>
            <p:nvPr/>
          </p:nvSpPr>
          <p:spPr bwMode="auto">
            <a:xfrm>
              <a:off x="8008938" y="3268663"/>
              <a:ext cx="620712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 i="1">
                  <a:latin typeface="Times New Roman" panose="02020603050405020304" pitchFamily="18" charset="0"/>
                </a:rPr>
                <a:t>q</a:t>
              </a:r>
              <a:r>
                <a:rPr lang="en-GB" altLang="en-US" sz="1200">
                  <a:latin typeface="Times New Roman" panose="02020603050405020304" pitchFamily="18" charset="0"/>
                </a:rPr>
                <a:t> (</a:t>
              </a:r>
              <a:r>
                <a:rPr lang="el-GR" altLang="en-US" sz="1200" i="1">
                  <a:latin typeface="Times New Roman" panose="02020603050405020304" pitchFamily="18" charset="0"/>
                  <a:cs typeface="Arial" panose="020B0604020202020204" pitchFamily="34" charset="0"/>
                </a:rPr>
                <a:t>π</a:t>
              </a:r>
              <a:r>
                <a:rPr lang="en-GB" altLang="en-US" sz="1200" i="1">
                  <a:latin typeface="Times New Roman" panose="02020603050405020304" pitchFamily="18" charset="0"/>
                  <a:cs typeface="Arial" panose="020B0604020202020204" pitchFamily="34" charset="0"/>
                </a:rPr>
                <a:t>/a</a:t>
              </a:r>
              <a:r>
                <a:rPr lang="en-GB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)</a:t>
              </a:r>
              <a:endParaRPr lang="el-GR" altLang="en-US" sz="12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3" name="Text Box 42"/>
            <p:cNvSpPr txBox="1">
              <a:spLocks noChangeArrowheads="1"/>
            </p:cNvSpPr>
            <p:nvPr/>
          </p:nvSpPr>
          <p:spPr bwMode="auto">
            <a:xfrm>
              <a:off x="3300413" y="1446213"/>
              <a:ext cx="3683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ħ</a:t>
              </a:r>
              <a:r>
                <a:rPr lang="el-GR" alt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ω</a:t>
              </a:r>
              <a:endParaRPr lang="el-GR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43"/>
            <p:cNvSpPr txBox="1">
              <a:spLocks noChangeArrowheads="1"/>
            </p:cNvSpPr>
            <p:nvPr/>
          </p:nvSpPr>
          <p:spPr bwMode="auto">
            <a:xfrm>
              <a:off x="3995738" y="1196975"/>
              <a:ext cx="3219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/>
                <a:t>Transverse Acoustic Phonons</a:t>
              </a:r>
              <a:endParaRPr lang="en-US" altLang="en-US"/>
            </a:p>
          </p:txBody>
        </p:sp>
        <p:sp>
          <p:nvSpPr>
            <p:cNvPr id="35" name="Text Box 44"/>
            <p:cNvSpPr txBox="1">
              <a:spLocks noChangeArrowheads="1"/>
            </p:cNvSpPr>
            <p:nvPr/>
          </p:nvSpPr>
          <p:spPr bwMode="auto">
            <a:xfrm>
              <a:off x="2916238" y="5300663"/>
              <a:ext cx="14160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/>
                <a:t>Longitudinal</a:t>
              </a:r>
            </a:p>
            <a:p>
              <a:r>
                <a:rPr lang="en-GB" altLang="en-US"/>
                <a:t>Phonons</a:t>
              </a:r>
              <a:endParaRPr lang="en-US" altLang="en-US"/>
            </a:p>
          </p:txBody>
        </p:sp>
      </p:grpSp>
      <p:sp>
        <p:nvSpPr>
          <p:cNvPr id="37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30079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7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457200" y="1441938"/>
            <a:ext cx="8229600" cy="46838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What does a INS phonon spectra look like?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See that there is much more intensity at high |</a:t>
            </a:r>
            <a:r>
              <a:rPr lang="en-GB" sz="2000" b="1" i="1" dirty="0" smtClean="0"/>
              <a:t>Q</a:t>
            </a:r>
            <a:r>
              <a:rPr lang="en-GB" sz="2000" dirty="0" smtClean="0"/>
              <a:t>| than low.</a:t>
            </a:r>
            <a:endParaRPr lang="en-GB" sz="20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54" y="1975245"/>
            <a:ext cx="4669299" cy="35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80394"/>
            <a:ext cx="8484577" cy="518746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The dynamical structure factor for phonon scattering 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In </a:t>
            </a:r>
            <a:r>
              <a:rPr lang="en-GB" sz="1600" dirty="0"/>
              <a:t>a powder or polycrystalline sample, we have to average over all the directions of the momentum transfer </a:t>
            </a:r>
            <a:r>
              <a:rPr lang="en-GB" sz="1600" b="1" i="1" dirty="0" smtClean="0"/>
              <a:t>Q</a:t>
            </a:r>
            <a:r>
              <a:rPr lang="en-GB" sz="16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At large |</a:t>
            </a:r>
            <a:r>
              <a:rPr lang="en-GB" sz="1600" b="1" i="1" dirty="0" smtClean="0"/>
              <a:t>Q</a:t>
            </a:r>
            <a:r>
              <a:rPr lang="en-GB" sz="1600" dirty="0" smtClean="0"/>
              <a:t>|&gt;&gt;|</a:t>
            </a:r>
            <a:r>
              <a:rPr lang="en-GB" sz="1600" b="1" i="1" dirty="0" smtClean="0"/>
              <a:t>q</a:t>
            </a:r>
            <a:r>
              <a:rPr lang="en-GB" sz="1600" dirty="0" smtClean="0"/>
              <a:t>| for a given </a:t>
            </a:r>
            <a:r>
              <a:rPr lang="en-GB" sz="1600" dirty="0"/>
              <a:t>|</a:t>
            </a:r>
            <a:r>
              <a:rPr lang="en-GB" sz="1600" b="1" i="1" dirty="0"/>
              <a:t>Q</a:t>
            </a:r>
            <a:r>
              <a:rPr lang="en-GB" sz="1600" dirty="0" smtClean="0"/>
              <a:t>| the angular average is also approximately an average over a Brillouin zone so the                    term disappears and the              .                  </a:t>
            </a:r>
            <a:r>
              <a:rPr lang="en-GB" sz="1600" dirty="0"/>
              <a:t>t</a:t>
            </a:r>
            <a:r>
              <a:rPr lang="en-GB" sz="1600" dirty="0" smtClean="0"/>
              <a:t>erm can be replaced by the density of states </a:t>
            </a:r>
            <a:r>
              <a:rPr lang="en-GB" sz="1600" i="1" dirty="0" smtClean="0"/>
              <a:t>Z</a:t>
            </a:r>
            <a:r>
              <a:rPr lang="en-GB" sz="1600" dirty="0" smtClean="0"/>
              <a:t>(</a:t>
            </a:r>
            <a:r>
              <a:rPr lang="en-GB" sz="1600" i="1" dirty="0" smtClean="0"/>
              <a:t>E</a:t>
            </a:r>
            <a:r>
              <a:rPr lang="en-GB" sz="1600" dirty="0" smtClean="0"/>
              <a:t>), giving: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This is called the </a:t>
            </a:r>
            <a:r>
              <a:rPr lang="en-GB" sz="1600" i="1" dirty="0" smtClean="0"/>
              <a:t>incoherent approximation</a:t>
            </a:r>
            <a:r>
              <a:rPr lang="en-GB" sz="16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401763" y="6419730"/>
            <a:ext cx="72739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000" dirty="0"/>
              <a:t>Methods of experimental physics: Neutron </a:t>
            </a:r>
            <a:r>
              <a:rPr lang="en-US" altLang="en-US" sz="1000" dirty="0" smtClean="0"/>
              <a:t>scattering Pt A </a:t>
            </a:r>
            <a:r>
              <a:rPr lang="en-US" altLang="en-US" sz="1000" dirty="0"/>
              <a:t>by </a:t>
            </a:r>
            <a:r>
              <a:rPr lang="en-US" altLang="en-US" sz="1000" dirty="0" err="1"/>
              <a:t>Sköld</a:t>
            </a:r>
            <a:r>
              <a:rPr lang="en-US" altLang="en-US" sz="1000" dirty="0"/>
              <a:t> and </a:t>
            </a:r>
            <a:r>
              <a:rPr lang="en-US" altLang="en-US" sz="1000" dirty="0" smtClean="0"/>
              <a:t>Price, </a:t>
            </a:r>
            <a:r>
              <a:rPr lang="en-US" altLang="en-US" sz="1000" dirty="0" err="1" smtClean="0"/>
              <a:t>Ch</a:t>
            </a:r>
            <a:r>
              <a:rPr lang="en-US" altLang="en-US" sz="1000" dirty="0" smtClean="0"/>
              <a:t> 1</a:t>
            </a:r>
            <a:endParaRPr lang="en-US" altLang="en-US" sz="1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541563" y="1708187"/>
            <a:ext cx="5082314" cy="1614175"/>
            <a:chOff x="2541563" y="1822484"/>
            <a:chExt cx="5082314" cy="1614175"/>
          </a:xfrm>
        </p:grpSpPr>
        <p:sp>
          <p:nvSpPr>
            <p:cNvPr id="6" name="Rectangle 5"/>
            <p:cNvSpPr/>
            <p:nvPr/>
          </p:nvSpPr>
          <p:spPr>
            <a:xfrm>
              <a:off x="3947746" y="2123381"/>
              <a:ext cx="870439" cy="4527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563" y="2893802"/>
              <a:ext cx="3533333" cy="542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541563" y="2893802"/>
              <a:ext cx="870439" cy="4527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99487" y="1822484"/>
              <a:ext cx="2924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chemeClr val="accent1"/>
                  </a:solidFill>
                </a:rPr>
                <a:t>Phonon dynamic structure factor</a:t>
              </a:r>
              <a:endParaRPr lang="en-GB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52603" y="2836435"/>
            <a:ext cx="2384628" cy="838844"/>
            <a:chOff x="5352603" y="2950732"/>
            <a:chExt cx="2384628" cy="838844"/>
          </a:xfrm>
        </p:grpSpPr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580828" y="2950732"/>
              <a:ext cx="573787" cy="359562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5352603" y="3451022"/>
              <a:ext cx="2384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FF0000"/>
                  </a:solidFill>
                  <a:ea typeface="ＭＳ Ｐゴシック" panose="020B0600070205080204" pitchFamily="34" charset="-128"/>
                </a:rPr>
                <a:t>Debye Waller factor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10354" y="2428842"/>
            <a:ext cx="4969103" cy="1242679"/>
            <a:chOff x="3710354" y="2551931"/>
            <a:chExt cx="4969103" cy="1242679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516844" y="2950732"/>
              <a:ext cx="661825" cy="376801"/>
            </a:xfrm>
            <a:prstGeom prst="rect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095005" y="2551931"/>
              <a:ext cx="3584452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700" dirty="0">
                  <a:ea typeface="ＭＳ Ｐゴシック" panose="020B0600070205080204" pitchFamily="34" charset="-128"/>
                </a:rPr>
                <a:t>Polarization vector of </a:t>
              </a:r>
              <a:r>
                <a:rPr lang="en-US" altLang="en-US" sz="1700" dirty="0" smtClean="0">
                  <a:ea typeface="ＭＳ Ｐゴシック" panose="020B0600070205080204" pitchFamily="34" charset="-128"/>
                </a:rPr>
                <a:t>mode </a:t>
              </a:r>
              <a:r>
                <a:rPr lang="en-US" altLang="en-US" sz="1700" i="1" dirty="0" smtClean="0">
                  <a:ea typeface="ＭＳ Ｐゴシック" panose="020B0600070205080204" pitchFamily="34" charset="-128"/>
                </a:rPr>
                <a:t>d</a:t>
              </a:r>
              <a:endParaRPr lang="en-US" altLang="en-US" sz="1700" dirty="0"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3710354" y="3471445"/>
              <a:ext cx="1771431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500" dirty="0" smtClean="0">
                  <a:solidFill>
                    <a:srgbClr val="00FF00"/>
                  </a:solidFill>
                  <a:ea typeface="ＭＳ Ｐゴシック" panose="020B0600070205080204" pitchFamily="34" charset="-128"/>
                </a:rPr>
                <a:t>Polarization factor</a:t>
              </a:r>
              <a:endParaRPr lang="en-US" altLang="en-US" sz="1500" dirty="0">
                <a:solidFill>
                  <a:srgbClr val="00FF00"/>
                </a:solidFill>
                <a:ea typeface="ＭＳ Ｐゴシック" panose="020B0600070205080204" pitchFamily="34" charset="-128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5091237" y="2739668"/>
              <a:ext cx="208855" cy="276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28" y="2009083"/>
            <a:ext cx="5371429" cy="57142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05691" y="4705591"/>
            <a:ext cx="5501083" cy="1162939"/>
            <a:chOff x="1005691" y="4705591"/>
            <a:chExt cx="5501083" cy="11629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157" y="4705591"/>
              <a:ext cx="1171429" cy="2190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1" y="4947354"/>
              <a:ext cx="1171429" cy="228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155" y="5230435"/>
              <a:ext cx="4247619" cy="6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00086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7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457200" y="1441938"/>
            <a:ext cx="8229600" cy="46838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Often though, the          term is approximated as Q</a:t>
            </a:r>
            <a:r>
              <a:rPr lang="en-GB" sz="2000" baseline="30000" dirty="0" smtClean="0"/>
              <a:t>2</a:t>
            </a:r>
            <a:r>
              <a:rPr lang="en-GB" sz="2000" dirty="0" smtClean="0"/>
              <a:t>, but this is strictly only valid for single-component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But the take home message here is the neutron intensity of phonon scattering increases with increasing </a:t>
            </a:r>
            <a:r>
              <a:rPr lang="en-GB" sz="2000" b="1" i="1" dirty="0" smtClean="0"/>
              <a:t>Q</a:t>
            </a:r>
            <a:r>
              <a:rPr lang="en-GB" sz="2000" dirty="0" smtClean="0"/>
              <a:t>.</a:t>
            </a:r>
            <a:endParaRPr lang="en-GB" sz="2000" b="1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98" y="1520353"/>
            <a:ext cx="590476" cy="24761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69277" y="2154117"/>
            <a:ext cx="8396654" cy="764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954" y="3133484"/>
            <a:ext cx="4669299" cy="35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0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</a:t>
            </a: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elastic neutron scattering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313576"/>
            <a:ext cx="8321040" cy="537737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 smtClean="0"/>
              <a:t>In </a:t>
            </a:r>
            <a:r>
              <a:rPr lang="en-US" sz="2400" i="1" dirty="0" smtClean="0"/>
              <a:t>elastic </a:t>
            </a:r>
            <a:r>
              <a:rPr lang="en-US" sz="2400" dirty="0" smtClean="0"/>
              <a:t>scattering, need to satisfy Bragg condition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 smtClean="0"/>
              <a:t>Can be represented in an Ewald construction (sphere)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 smtClean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1100" dirty="0" smtClean="0"/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 smtClean="0"/>
              <a:t>For </a:t>
            </a:r>
            <a:r>
              <a:rPr lang="en-US" sz="2400" i="1" dirty="0" smtClean="0"/>
              <a:t>inelastic</a:t>
            </a:r>
            <a:r>
              <a:rPr lang="en-US" sz="2400" dirty="0" smtClean="0"/>
              <a:t> scattering, </a:t>
            </a:r>
            <a:r>
              <a:rPr lang="en-GB" altLang="en-US" sz="2400" dirty="0"/>
              <a:t>|</a:t>
            </a:r>
            <a:r>
              <a:rPr lang="en-GB" altLang="en-US" sz="2400" dirty="0" err="1"/>
              <a:t>k</a:t>
            </a:r>
            <a:r>
              <a:rPr lang="en-GB" altLang="en-US" sz="2400" baseline="-25000" dirty="0" err="1"/>
              <a:t>i</a:t>
            </a:r>
            <a:r>
              <a:rPr lang="en-GB" altLang="en-US" sz="2400" dirty="0"/>
              <a:t>|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≠ |</a:t>
            </a:r>
            <a:r>
              <a:rPr lang="en-GB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GB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GB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Now, have </a:t>
            </a:r>
            <a:r>
              <a:rPr lang="en-GB" alt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GB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alt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sz="2400" b="1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altLang="en-US" sz="2400" b="1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alt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sz="2400" b="1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2400" b="1" i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which defines the scattering triangle.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03497" y="2094330"/>
            <a:ext cx="3684042" cy="1631465"/>
            <a:chOff x="3303497" y="2525151"/>
            <a:chExt cx="3684042" cy="1631465"/>
          </a:xfrm>
        </p:grpSpPr>
        <p:sp>
          <p:nvSpPr>
            <p:cNvPr id="43" name="Text Box 6"/>
            <p:cNvSpPr txBox="1">
              <a:spLocks noChangeArrowheads="1"/>
            </p:cNvSpPr>
            <p:nvPr/>
          </p:nvSpPr>
          <p:spPr bwMode="auto">
            <a:xfrm>
              <a:off x="5580881" y="30911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44" name="Text Box 7"/>
            <p:cNvSpPr txBox="1">
              <a:spLocks noChangeArrowheads="1"/>
            </p:cNvSpPr>
            <p:nvPr/>
          </p:nvSpPr>
          <p:spPr bwMode="auto">
            <a:xfrm>
              <a:off x="4750190" y="2737512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303497" y="2668498"/>
              <a:ext cx="2059896" cy="1395681"/>
              <a:chOff x="5950903" y="2481263"/>
              <a:chExt cx="2059896" cy="1395681"/>
            </a:xfrm>
          </p:grpSpPr>
          <p:sp>
            <p:nvSpPr>
              <p:cNvPr id="46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0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1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2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3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4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5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6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7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8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9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0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1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2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3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4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5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6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8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0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1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2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3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4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5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6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7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8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9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80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1" name="Line 43"/>
            <p:cNvSpPr>
              <a:spLocks noChangeShapeType="1"/>
            </p:cNvSpPr>
            <p:nvPr/>
          </p:nvSpPr>
          <p:spPr bwMode="auto">
            <a:xfrm rot="775707" flipV="1">
              <a:off x="4407577" y="2702276"/>
              <a:ext cx="170079" cy="690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Line 43"/>
            <p:cNvSpPr>
              <a:spLocks noChangeShapeType="1"/>
            </p:cNvSpPr>
            <p:nvPr/>
          </p:nvSpPr>
          <p:spPr bwMode="auto">
            <a:xfrm flipH="1">
              <a:off x="4324893" y="33571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Line 43"/>
            <p:cNvSpPr>
              <a:spLocks noChangeShapeType="1"/>
            </p:cNvSpPr>
            <p:nvPr/>
          </p:nvSpPr>
          <p:spPr bwMode="auto">
            <a:xfrm rot="3180000" flipH="1">
              <a:off x="4486147" y="304086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Line 43"/>
            <p:cNvSpPr>
              <a:spLocks noChangeShapeType="1"/>
            </p:cNvSpPr>
            <p:nvPr/>
          </p:nvSpPr>
          <p:spPr bwMode="auto">
            <a:xfrm flipH="1">
              <a:off x="5106526" y="33571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 Box 8"/>
            <p:cNvSpPr txBox="1">
              <a:spLocks noChangeArrowheads="1"/>
            </p:cNvSpPr>
            <p:nvPr/>
          </p:nvSpPr>
          <p:spPr bwMode="auto">
            <a:xfrm>
              <a:off x="4262771" y="2821450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latin typeface="Arial" panose="020B0604020202020204" pitchFamily="34" charset="0"/>
                </a:rPr>
                <a:t>G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86" name="Text Box 6"/>
            <p:cNvSpPr txBox="1">
              <a:spLocks noChangeArrowheads="1"/>
            </p:cNvSpPr>
            <p:nvPr/>
          </p:nvSpPr>
          <p:spPr bwMode="auto">
            <a:xfrm>
              <a:off x="4605893" y="33253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4324322" y="2572616"/>
              <a:ext cx="1584000" cy="15840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Text Box 6"/>
            <p:cNvSpPr txBox="1">
              <a:spLocks noChangeArrowheads="1"/>
            </p:cNvSpPr>
            <p:nvPr/>
          </p:nvSpPr>
          <p:spPr bwMode="auto">
            <a:xfrm>
              <a:off x="5664794" y="2525151"/>
              <a:ext cx="132274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 smtClean="0">
                  <a:solidFill>
                    <a:schemeClr val="accent4"/>
                  </a:solidFill>
                  <a:latin typeface="Arial" panose="020B0604020202020204" pitchFamily="34" charset="0"/>
                </a:rPr>
                <a:t>Ewald’s sphere</a:t>
              </a:r>
              <a:endParaRPr lang="en-US" altLang="en-US" sz="1800" dirty="0">
                <a:solidFill>
                  <a:schemeClr val="accent4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03497" y="4159840"/>
            <a:ext cx="2798084" cy="1604639"/>
            <a:chOff x="3303497" y="4872013"/>
            <a:chExt cx="2798084" cy="1604639"/>
          </a:xfrm>
        </p:grpSpPr>
        <p:sp>
          <p:nvSpPr>
            <p:cNvPr id="89" name="Text Box 6"/>
            <p:cNvSpPr txBox="1">
              <a:spLocks noChangeArrowheads="1"/>
            </p:cNvSpPr>
            <p:nvPr/>
          </p:nvSpPr>
          <p:spPr bwMode="auto">
            <a:xfrm>
              <a:off x="5580881" y="5503591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90" name="Text Box 7"/>
            <p:cNvSpPr txBox="1">
              <a:spLocks noChangeArrowheads="1"/>
            </p:cNvSpPr>
            <p:nvPr/>
          </p:nvSpPr>
          <p:spPr bwMode="auto">
            <a:xfrm>
              <a:off x="4750190" y="5149985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3303497" y="5080971"/>
              <a:ext cx="2059896" cy="1395681"/>
              <a:chOff x="5950903" y="2481263"/>
              <a:chExt cx="2059896" cy="1395681"/>
            </a:xfrm>
          </p:grpSpPr>
          <p:sp>
            <p:nvSpPr>
              <p:cNvPr id="92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3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4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5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6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7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8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9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7" name="Line 43"/>
            <p:cNvSpPr>
              <a:spLocks noChangeShapeType="1"/>
            </p:cNvSpPr>
            <p:nvPr/>
          </p:nvSpPr>
          <p:spPr bwMode="auto">
            <a:xfrm rot="775707" flipV="1">
              <a:off x="4407577" y="5114749"/>
              <a:ext cx="170079" cy="690273"/>
            </a:xfrm>
            <a:prstGeom prst="line">
              <a:avLst/>
            </a:prstGeom>
            <a:noFill/>
            <a:ln w="9525">
              <a:solidFill>
                <a:schemeClr val="bg2">
                  <a:lumMod val="9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Line 43"/>
            <p:cNvSpPr>
              <a:spLocks noChangeShapeType="1"/>
            </p:cNvSpPr>
            <p:nvPr/>
          </p:nvSpPr>
          <p:spPr bwMode="auto">
            <a:xfrm flipH="1">
              <a:off x="4324893" y="5769593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Line 43"/>
            <p:cNvSpPr>
              <a:spLocks noChangeShapeType="1"/>
            </p:cNvSpPr>
            <p:nvPr/>
          </p:nvSpPr>
          <p:spPr bwMode="auto">
            <a:xfrm rot="3180000" flipH="1">
              <a:off x="4486147" y="5453333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Line 43"/>
            <p:cNvSpPr>
              <a:spLocks noChangeShapeType="1"/>
            </p:cNvSpPr>
            <p:nvPr/>
          </p:nvSpPr>
          <p:spPr bwMode="auto">
            <a:xfrm flipH="1">
              <a:off x="5106526" y="5769593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4262771" y="5233923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chemeClr val="bg2">
                      <a:lumMod val="90000"/>
                    </a:schemeClr>
                  </a:solidFill>
                  <a:latin typeface="Arial" panose="020B0604020202020204" pitchFamily="34" charset="0"/>
                </a:rPr>
                <a:t>G</a:t>
              </a:r>
              <a:endParaRPr lang="en-US" altLang="en-US" sz="18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2" name="Text Box 6"/>
            <p:cNvSpPr txBox="1">
              <a:spLocks noChangeArrowheads="1"/>
            </p:cNvSpPr>
            <p:nvPr/>
          </p:nvSpPr>
          <p:spPr bwMode="auto">
            <a:xfrm>
              <a:off x="4605893" y="5737842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5" name="Line 109"/>
            <p:cNvSpPr>
              <a:spLocks noChangeShapeType="1"/>
            </p:cNvSpPr>
            <p:nvPr/>
          </p:nvSpPr>
          <p:spPr bwMode="auto">
            <a:xfrm flipV="1">
              <a:off x="4334840" y="4872013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Line 63"/>
            <p:cNvSpPr>
              <a:spLocks noChangeShapeType="1"/>
            </p:cNvSpPr>
            <p:nvPr/>
          </p:nvSpPr>
          <p:spPr bwMode="auto">
            <a:xfrm flipH="1" flipV="1">
              <a:off x="4445707" y="4879069"/>
              <a:ext cx="201301" cy="265391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Text Box 8"/>
            <p:cNvSpPr txBox="1">
              <a:spLocks noChangeArrowheads="1"/>
            </p:cNvSpPr>
            <p:nvPr/>
          </p:nvSpPr>
          <p:spPr bwMode="auto">
            <a:xfrm>
              <a:off x="4144916" y="5131256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75" y="2806567"/>
            <a:ext cx="1552381" cy="209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7" y="4342422"/>
            <a:ext cx="1619048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4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36433"/>
            <a:ext cx="8335109" cy="30860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Due to the magnetic dipolar interaction between the neutron moment and electronic spins.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Scattering </a:t>
            </a:r>
            <a:r>
              <a:rPr lang="en-GB" sz="1800" dirty="0"/>
              <a:t>function for magnetic neutron scattering 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4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Magnetic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Inelastic Scattering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4" y="2431112"/>
            <a:ext cx="7180952" cy="571429"/>
          </a:xfrm>
          <a:prstGeom prst="rect">
            <a:avLst/>
          </a:prstGeom>
        </p:spPr>
      </p:pic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401763" y="6419730"/>
            <a:ext cx="72739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000" dirty="0"/>
              <a:t>Methods of experimental physics: Neutron </a:t>
            </a:r>
            <a:r>
              <a:rPr lang="en-US" altLang="en-US" sz="1000" dirty="0" smtClean="0"/>
              <a:t>scattering Pt A </a:t>
            </a:r>
            <a:r>
              <a:rPr lang="en-US" altLang="en-US" sz="1000" dirty="0"/>
              <a:t>by </a:t>
            </a:r>
            <a:r>
              <a:rPr lang="en-US" altLang="en-US" sz="1000" dirty="0" err="1"/>
              <a:t>Sköld</a:t>
            </a:r>
            <a:r>
              <a:rPr lang="en-US" altLang="en-US" sz="1000" dirty="0"/>
              <a:t> and </a:t>
            </a:r>
            <a:r>
              <a:rPr lang="en-US" altLang="en-US" sz="1000" dirty="0" smtClean="0"/>
              <a:t>Price, </a:t>
            </a:r>
            <a:r>
              <a:rPr lang="en-US" altLang="en-US" sz="1000" dirty="0" err="1" smtClean="0"/>
              <a:t>Ch</a:t>
            </a:r>
            <a:r>
              <a:rPr lang="en-US" altLang="en-US" sz="1000" dirty="0" smtClean="0"/>
              <a:t> 1</a:t>
            </a:r>
            <a:endParaRPr lang="en-US" altLang="en-US" sz="1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162908" y="2431112"/>
            <a:ext cx="1485900" cy="1082089"/>
            <a:chOff x="2162908" y="2431112"/>
            <a:chExt cx="1485900" cy="1082089"/>
          </a:xfrm>
        </p:grpSpPr>
        <p:sp>
          <p:nvSpPr>
            <p:cNvPr id="10" name="Rectangle 9"/>
            <p:cNvSpPr/>
            <p:nvPr/>
          </p:nvSpPr>
          <p:spPr>
            <a:xfrm>
              <a:off x="2162908" y="2431112"/>
              <a:ext cx="1485900" cy="637407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36591" y="3143869"/>
              <a:ext cx="1088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FF00"/>
                  </a:solidFill>
                </a:rPr>
                <a:t>M</a:t>
              </a:r>
              <a:r>
                <a:rPr lang="en-GB" baseline="-25000" dirty="0" smtClean="0">
                  <a:solidFill>
                    <a:srgbClr val="00FF00"/>
                  </a:solidFill>
                </a:rPr>
                <a:t>⊥</a:t>
              </a:r>
              <a:r>
                <a:rPr lang="en-GB" dirty="0" smtClean="0">
                  <a:solidFill>
                    <a:srgbClr val="00FF00"/>
                  </a:solidFill>
                </a:rPr>
                <a:t> factor</a:t>
              </a:r>
              <a:endParaRPr lang="en-GB" dirty="0">
                <a:solidFill>
                  <a:srgbClr val="00FF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27028" y="2431112"/>
            <a:ext cx="2244525" cy="1069544"/>
            <a:chOff x="3527028" y="2431112"/>
            <a:chExt cx="2244525" cy="1069544"/>
          </a:xfrm>
        </p:grpSpPr>
        <p:sp>
          <p:nvSpPr>
            <p:cNvPr id="12" name="Rectangle 11"/>
            <p:cNvSpPr/>
            <p:nvPr/>
          </p:nvSpPr>
          <p:spPr>
            <a:xfrm>
              <a:off x="3710354" y="2431112"/>
              <a:ext cx="1328371" cy="6374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27028" y="3131324"/>
              <a:ext cx="2244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Magnetic Form Factor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48" y="3726800"/>
            <a:ext cx="3004934" cy="238941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8891" y="5794131"/>
            <a:ext cx="4879731" cy="659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58768" y="3588551"/>
            <a:ext cx="5339161" cy="3776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rm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tabLst>
                <a:tab pos="571317" algn="l"/>
                <a:tab pos="1485717" algn="l"/>
                <a:tab pos="2400117" algn="l"/>
                <a:tab pos="3314517" algn="l"/>
                <a:tab pos="4228917" algn="l"/>
                <a:tab pos="5143317" algn="l"/>
                <a:tab pos="6057717" algn="l"/>
                <a:tab pos="6972117" algn="l"/>
                <a:tab pos="7886517" algn="l"/>
                <a:tab pos="8800917" algn="l"/>
                <a:tab pos="9715317" algn="l"/>
              </a:tabLst>
              <a:defRPr lang="en-US" sz="3200" b="0" i="0" u="none" strike="noStrike" kern="1200" cap="none" spc="0" baseline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uFillTx/>
                <a:latin typeface="Lucida Sans" pitchFamily="34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Magnetic form factor is highest at low </a:t>
            </a:r>
            <a:r>
              <a:rPr lang="en-GB" sz="1800" b="1" i="1" dirty="0" smtClean="0"/>
              <a:t>Q</a:t>
            </a:r>
            <a:r>
              <a:rPr lang="en-GB" sz="1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Because the electronic spins have a finite extent so their Fourier Transform is concentrated at low Q.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For phonons, scattering is due to the neutron-nucleus interaction, and nuclei are point particles compared to atoms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Magnetic excitations are most intense at low </a:t>
            </a:r>
            <a:r>
              <a:rPr lang="en-GB" sz="1800" b="1" i="1" dirty="0"/>
              <a:t>Q</a:t>
            </a:r>
            <a:r>
              <a:rPr lang="en-GB" sz="1800" dirty="0"/>
              <a:t>, opposite to phonon scattering.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514765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9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0641"/>
            <a:ext cx="7728438" cy="3776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Quantised collective precession of spins – small deviations from ordered magnetic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Dispersive, can look like phonons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But, most intense at low </a:t>
            </a:r>
            <a:r>
              <a:rPr lang="en-GB" sz="2000" b="1" i="1" dirty="0" smtClean="0"/>
              <a:t>Q</a:t>
            </a:r>
            <a:r>
              <a:rPr lang="en-GB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Unlike X-rays, magnetic intensity for neutrons </a:t>
            </a:r>
            <a:r>
              <a:rPr lang="en-GB" sz="2000" i="1" dirty="0" smtClean="0"/>
              <a:t>can</a:t>
            </a:r>
            <a:r>
              <a:rPr lang="en-GB" sz="2000" dirty="0" smtClean="0"/>
              <a:t> be larger than lattice vibrations.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110" y="3411415"/>
            <a:ext cx="3935690" cy="2945164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Spin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waves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05246" y="1390640"/>
            <a:ext cx="1964395" cy="143376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457200" y="3710355"/>
            <a:ext cx="4193931" cy="14570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rm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tabLst>
                <a:tab pos="571317" algn="l"/>
                <a:tab pos="1485717" algn="l"/>
                <a:tab pos="2400117" algn="l"/>
                <a:tab pos="3314517" algn="l"/>
                <a:tab pos="4228917" algn="l"/>
                <a:tab pos="5143317" algn="l"/>
                <a:tab pos="6057717" algn="l"/>
                <a:tab pos="6972117" algn="l"/>
                <a:tab pos="7886517" algn="l"/>
                <a:tab pos="8800917" algn="l"/>
                <a:tab pos="9715317" algn="l"/>
              </a:tabLst>
              <a:defRPr lang="en-US" sz="3200" b="0" i="0" u="none" strike="noStrike" kern="1200" cap="none" spc="0" baseline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uFillTx/>
                <a:latin typeface="Lucida Sans" pitchFamily="34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Can be modelled using linear spin wave theory with </a:t>
            </a:r>
            <a:r>
              <a:rPr lang="en-GB" sz="2000" dirty="0" err="1" smtClean="0"/>
              <a:t>SpinW</a:t>
            </a:r>
            <a:r>
              <a:rPr lang="en-GB" sz="2000" dirty="0" smtClean="0"/>
              <a:t> in later part of course.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408379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0641"/>
            <a:ext cx="8229600" cy="3776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/>
              <a:t>Transitions between localised electronic </a:t>
            </a:r>
            <a:r>
              <a:rPr lang="en-GB" sz="2200" dirty="0" smtClean="0"/>
              <a:t>states with different </a:t>
            </a:r>
            <a:r>
              <a:rPr lang="en-GB" sz="2200" dirty="0" err="1" smtClean="0"/>
              <a:t>J</a:t>
            </a:r>
            <a:r>
              <a:rPr lang="en-GB" sz="2200" baseline="-25000" dirty="0" err="1" smtClean="0"/>
              <a:t>z</a:t>
            </a:r>
            <a:r>
              <a:rPr lang="en-GB" sz="2200" dirty="0" smtClean="0"/>
              <a:t> or </a:t>
            </a:r>
            <a:r>
              <a:rPr lang="en-GB" sz="2200" dirty="0" err="1" smtClean="0"/>
              <a:t>L</a:t>
            </a:r>
            <a:r>
              <a:rPr lang="en-GB" sz="2200" baseline="-25000" dirty="0" err="1" smtClean="0"/>
              <a:t>z</a:t>
            </a:r>
            <a:r>
              <a:rPr lang="en-GB" sz="2200" dirty="0" smtClean="0"/>
              <a:t> quantum number </a:t>
            </a:r>
            <a:r>
              <a:rPr lang="en-GB" sz="2200" dirty="0" smtClean="0"/>
              <a:t>excited on a particular magnetic ion excited by neutrons.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 smtClean="0"/>
              <a:t>Dispersionless</a:t>
            </a:r>
            <a:r>
              <a:rPr lang="en-GB" sz="2200" dirty="0" smtClean="0"/>
              <a:t>, but follow form factor.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/>
              <a:t>Will be covered on Day 10 practical.</a:t>
            </a:r>
            <a:endParaRPr lang="en-GB" sz="2200" dirty="0"/>
          </a:p>
        </p:txBody>
      </p:sp>
      <p:sp>
        <p:nvSpPr>
          <p:cNvPr id="5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Crystal Fields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51" y="3411415"/>
            <a:ext cx="4302256" cy="3012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7" y="3393831"/>
            <a:ext cx="3927344" cy="3077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88523" y="5081954"/>
            <a:ext cx="3156439" cy="263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6510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/>
          </a:p>
          <a:p>
            <a:pPr algn="ctr"/>
            <a:r>
              <a:rPr lang="en-GB" dirty="0" smtClean="0"/>
              <a:t>Questions so far?</a:t>
            </a:r>
          </a:p>
          <a:p>
            <a:pPr algn="ctr"/>
            <a:endParaRPr lang="en-GB" dirty="0"/>
          </a:p>
          <a:p>
            <a:pPr algn="ctr"/>
            <a:r>
              <a:rPr lang="en-GB" dirty="0" smtClean="0"/>
              <a:t>(and 5 min break)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95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MSlice Demonstration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MSlice Demonstration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708399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5244"/>
            <a:ext cx="8229600" cy="462051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INS can be visualised using the scattering triangle.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In continuous sources (reactors), </a:t>
            </a:r>
            <a:r>
              <a:rPr lang="en-GB" sz="2400" dirty="0" smtClean="0"/>
              <a:t>need to define both the incident and scattered neutron energy / </a:t>
            </a:r>
            <a:r>
              <a:rPr lang="en-GB" sz="2400" dirty="0" err="1" smtClean="0"/>
              <a:t>wavevector</a:t>
            </a:r>
            <a:r>
              <a:rPr lang="en-GB" sz="2400" dirty="0" smtClean="0"/>
              <a:t> (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i</a:t>
            </a:r>
            <a:r>
              <a:rPr lang="en-GB" sz="2400" dirty="0" smtClean="0"/>
              <a:t> and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f</a:t>
            </a:r>
            <a:r>
              <a:rPr lang="en-GB" sz="2400" i="1" baseline="-25000" dirty="0" smtClean="0"/>
              <a:t> </a:t>
            </a:r>
            <a:r>
              <a:rPr lang="en-GB" sz="2400" dirty="0" smtClean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In time-of-flight INS, only need to define </a:t>
            </a:r>
            <a:r>
              <a:rPr lang="en-GB" sz="2400" i="1" dirty="0" smtClean="0"/>
              <a:t>either</a:t>
            </a:r>
            <a:r>
              <a:rPr lang="en-GB" sz="2400" dirty="0" smtClean="0"/>
              <a:t> </a:t>
            </a:r>
            <a:r>
              <a:rPr lang="en-GB" sz="2400" b="1" i="1" dirty="0" err="1"/>
              <a:t>k</a:t>
            </a:r>
            <a:r>
              <a:rPr lang="en-GB" sz="2400" i="1" baseline="-25000" dirty="0" err="1"/>
              <a:t>i</a:t>
            </a:r>
            <a:r>
              <a:rPr lang="en-GB" sz="2400" dirty="0"/>
              <a:t> </a:t>
            </a:r>
            <a:r>
              <a:rPr lang="en-GB" sz="2400" dirty="0" smtClean="0"/>
              <a:t>or </a:t>
            </a:r>
            <a:r>
              <a:rPr lang="en-GB" sz="2400" b="1" i="1" dirty="0" err="1"/>
              <a:t>k</a:t>
            </a:r>
            <a:r>
              <a:rPr lang="en-GB" sz="2400" i="1" baseline="-25000" dirty="0" err="1"/>
              <a:t>f</a:t>
            </a:r>
            <a:r>
              <a:rPr lang="en-GB" sz="2400" i="1" baseline="-25000" dirty="0"/>
              <a:t> </a:t>
            </a:r>
            <a:r>
              <a:rPr lang="en-GB" sz="2400" dirty="0" smtClean="0"/>
              <a:t> and use the </a:t>
            </a:r>
            <a:r>
              <a:rPr lang="en-GB" sz="2400" dirty="0" err="1" smtClean="0"/>
              <a:t>ToF</a:t>
            </a:r>
            <a:r>
              <a:rPr lang="en-GB" sz="2400" dirty="0" smtClean="0"/>
              <a:t> to infer the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 smtClean="0"/>
              <a:t>ToF</a:t>
            </a:r>
            <a:r>
              <a:rPr lang="en-GB" sz="2400" dirty="0" smtClean="0"/>
              <a:t> where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i</a:t>
            </a:r>
            <a:r>
              <a:rPr lang="en-GB" sz="2400" i="1" dirty="0" smtClean="0"/>
              <a:t> </a:t>
            </a:r>
            <a:r>
              <a:rPr lang="en-GB" sz="2400" dirty="0" smtClean="0"/>
              <a:t>is fixed is </a:t>
            </a:r>
            <a:r>
              <a:rPr lang="en-GB" sz="2400" i="1" dirty="0" smtClean="0"/>
              <a:t>direct geometry</a:t>
            </a:r>
            <a:r>
              <a:rPr lang="en-GB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/>
              <a:t>ToF</a:t>
            </a:r>
            <a:r>
              <a:rPr lang="en-GB" sz="2400" dirty="0"/>
              <a:t> where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f</a:t>
            </a:r>
            <a:r>
              <a:rPr lang="en-GB" sz="2400" i="1" dirty="0" smtClean="0"/>
              <a:t> </a:t>
            </a:r>
            <a:r>
              <a:rPr lang="en-GB" sz="2400" dirty="0"/>
              <a:t>is fixed is </a:t>
            </a:r>
            <a:r>
              <a:rPr lang="en-GB" sz="2400" i="1" dirty="0" smtClean="0"/>
              <a:t>indirect </a:t>
            </a:r>
            <a:r>
              <a:rPr lang="en-GB" sz="2400" i="1" dirty="0"/>
              <a:t>geometry</a:t>
            </a:r>
            <a:r>
              <a:rPr lang="en-GB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There are differen</a:t>
            </a:r>
            <a:r>
              <a:rPr lang="en-GB" sz="2400" dirty="0" smtClean="0"/>
              <a:t>t kinematic trajectories for each case.</a:t>
            </a:r>
            <a:endParaRPr lang="en-GB" sz="2400" dirty="0" smtClean="0"/>
          </a:p>
        </p:txBody>
      </p:sp>
      <p:sp>
        <p:nvSpPr>
          <p:cNvPr id="4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Summary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66064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5244"/>
            <a:ext cx="8229600" cy="46205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Phonons are quantised lattice vibrations (collective motions of atoms).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Phonon INS intensity is larger at high |</a:t>
            </a:r>
            <a:r>
              <a:rPr lang="en-GB" sz="2400" b="1" i="1" dirty="0" smtClean="0"/>
              <a:t>Q</a:t>
            </a:r>
            <a:r>
              <a:rPr lang="en-GB" sz="2400" dirty="0" smtClean="0"/>
              <a:t>| (approximately proportional to |</a:t>
            </a:r>
            <a:r>
              <a:rPr lang="en-GB" sz="2400" b="1" i="1" dirty="0" smtClean="0"/>
              <a:t>Q</a:t>
            </a:r>
            <a:r>
              <a:rPr lang="en-GB" sz="2400" dirty="0" smtClean="0"/>
              <a:t>|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 smtClean="0"/>
              <a:t>Magnons</a:t>
            </a:r>
            <a:r>
              <a:rPr lang="en-GB" sz="2400" dirty="0" smtClean="0"/>
              <a:t> are quantised spin precessions in an ordered magnetic state.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Crystal field excitations are excitations between localised electronic states with different </a:t>
            </a:r>
            <a:r>
              <a:rPr lang="en-GB" sz="2400" dirty="0"/>
              <a:t>with different </a:t>
            </a:r>
            <a:r>
              <a:rPr lang="en-GB" sz="2400" dirty="0" err="1"/>
              <a:t>J</a:t>
            </a:r>
            <a:r>
              <a:rPr lang="en-GB" sz="2400" baseline="-25000" dirty="0" err="1"/>
              <a:t>z</a:t>
            </a:r>
            <a:r>
              <a:rPr lang="en-GB" sz="2400" dirty="0"/>
              <a:t> or </a:t>
            </a:r>
            <a:r>
              <a:rPr lang="en-GB" sz="2400" dirty="0" err="1"/>
              <a:t>L</a:t>
            </a:r>
            <a:r>
              <a:rPr lang="en-GB" sz="2400" baseline="-25000" dirty="0" err="1"/>
              <a:t>z</a:t>
            </a:r>
            <a:r>
              <a:rPr lang="en-GB" sz="2400" dirty="0"/>
              <a:t> quantum </a:t>
            </a:r>
            <a:r>
              <a:rPr lang="en-GB" sz="2400" dirty="0" smtClean="0"/>
              <a:t>number.</a:t>
            </a: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Magnetic excitations (</a:t>
            </a:r>
            <a:r>
              <a:rPr lang="en-GB" sz="2400" dirty="0" err="1" smtClean="0"/>
              <a:t>magnons</a:t>
            </a:r>
            <a:r>
              <a:rPr lang="en-GB" sz="2400" dirty="0" smtClean="0"/>
              <a:t> and crystal fields) follow the magnetic form factor and have highest INS intensity at low |</a:t>
            </a:r>
            <a:r>
              <a:rPr lang="en-GB" sz="2400" b="1" i="1" dirty="0" smtClean="0"/>
              <a:t>Q</a:t>
            </a:r>
            <a:r>
              <a:rPr lang="en-GB" sz="2400" dirty="0" smtClean="0"/>
              <a:t>|.</a:t>
            </a:r>
            <a:endParaRPr lang="en-GB" sz="2400" dirty="0" smtClean="0"/>
          </a:p>
        </p:txBody>
      </p:sp>
      <p:sp>
        <p:nvSpPr>
          <p:cNvPr id="4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Summary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3831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0054"/>
            <a:ext cx="8229600" cy="53193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The scattering triangle can be mapped directly to the axes of a 3-axis spectrometer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(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i</a:t>
            </a:r>
            <a:r>
              <a:rPr lang="en-GB" sz="2400" i="1" dirty="0" smtClean="0"/>
              <a:t> </a:t>
            </a:r>
            <a:r>
              <a:rPr lang="en-GB" sz="2400" dirty="0" smtClean="0"/>
              <a:t>and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f</a:t>
            </a:r>
            <a:r>
              <a:rPr lang="en-GB" sz="2400" dirty="0" smtClean="0"/>
              <a:t> determined by Bragg </a:t>
            </a:r>
            <a:r>
              <a:rPr lang="en-GB" sz="2400" dirty="0" smtClean="0"/>
              <a:t>diffraction </a:t>
            </a:r>
            <a:r>
              <a:rPr lang="en-GB" sz="2400" dirty="0" smtClean="0"/>
              <a:t>from </a:t>
            </a:r>
            <a:r>
              <a:rPr lang="en-GB" sz="2400" dirty="0" smtClean="0"/>
              <a:t>crystals</a:t>
            </a:r>
            <a:r>
              <a:rPr lang="en-GB" sz="2400" dirty="0"/>
              <a:t>)</a:t>
            </a: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Triple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Axis Spectrometer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00783" y="2981237"/>
            <a:ext cx="6119409" cy="2428495"/>
            <a:chOff x="1500783" y="2981237"/>
            <a:chExt cx="6119409" cy="2428495"/>
          </a:xfrm>
        </p:grpSpPr>
        <p:grpSp>
          <p:nvGrpSpPr>
            <p:cNvPr id="176" name="Group 175"/>
            <p:cNvGrpSpPr/>
            <p:nvPr/>
          </p:nvGrpSpPr>
          <p:grpSpPr>
            <a:xfrm>
              <a:off x="1500783" y="3529831"/>
              <a:ext cx="2798084" cy="1718804"/>
              <a:chOff x="1500783" y="3306311"/>
              <a:chExt cx="2798084" cy="1718804"/>
            </a:xfrm>
          </p:grpSpPr>
          <p:sp>
            <p:nvSpPr>
              <p:cNvPr id="82" name="Text Box 6"/>
              <p:cNvSpPr txBox="1">
                <a:spLocks noChangeArrowheads="1"/>
              </p:cNvSpPr>
              <p:nvPr/>
            </p:nvSpPr>
            <p:spPr bwMode="auto">
              <a:xfrm>
                <a:off x="3778167" y="4052054"/>
                <a:ext cx="520700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latin typeface="Arial" panose="020B0604020202020204" pitchFamily="34" charset="0"/>
                  </a:rPr>
                  <a:t>k</a:t>
                </a:r>
                <a:r>
                  <a:rPr lang="en-US" altLang="en-US" sz="1200" b="1" i="1" baseline="-25000" dirty="0" err="1">
                    <a:latin typeface="Arial" panose="020B0604020202020204" pitchFamily="34" charset="0"/>
                  </a:rPr>
                  <a:t>i</a:t>
                </a: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83" name="Text Box 7"/>
              <p:cNvSpPr txBox="1">
                <a:spLocks noChangeArrowheads="1"/>
              </p:cNvSpPr>
              <p:nvPr/>
            </p:nvSpPr>
            <p:spPr bwMode="auto">
              <a:xfrm>
                <a:off x="2947476" y="3698448"/>
                <a:ext cx="519113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latin typeface="Calibri" panose="020F0502020204030204" pitchFamily="34" charset="0"/>
                  </a:rPr>
                  <a:t>k</a:t>
                </a:r>
                <a:r>
                  <a:rPr lang="en-US" altLang="en-US" sz="1200" b="1" i="1" baseline="-25000" dirty="0" err="1">
                    <a:latin typeface="Calibri" panose="020F0502020204030204" pitchFamily="34" charset="0"/>
                  </a:rPr>
                  <a:t>f</a:t>
                </a:r>
                <a:endParaRPr lang="en-US" altLang="en-US" sz="1800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1500783" y="3629434"/>
                <a:ext cx="2059896" cy="1395681"/>
                <a:chOff x="5950903" y="2481263"/>
                <a:chExt cx="2059896" cy="1395681"/>
              </a:xfrm>
            </p:grpSpPr>
            <p:sp>
              <p:nvSpPr>
                <p:cNvPr id="94" name="Oval 14"/>
                <p:cNvSpPr>
                  <a:spLocks noChangeArrowheads="1"/>
                </p:cNvSpPr>
                <p:nvPr/>
              </p:nvSpPr>
              <p:spPr bwMode="auto">
                <a:xfrm>
                  <a:off x="5950903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5" name="Oval 15"/>
                <p:cNvSpPr>
                  <a:spLocks noChangeArrowheads="1"/>
                </p:cNvSpPr>
                <p:nvPr/>
              </p:nvSpPr>
              <p:spPr bwMode="auto">
                <a:xfrm>
                  <a:off x="6276340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6" name="Oval 16"/>
                <p:cNvSpPr>
                  <a:spLocks noChangeArrowheads="1"/>
                </p:cNvSpPr>
                <p:nvPr/>
              </p:nvSpPr>
              <p:spPr bwMode="auto">
                <a:xfrm>
                  <a:off x="6600190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7" name="Oval 17"/>
                <p:cNvSpPr>
                  <a:spLocks noChangeArrowheads="1"/>
                </p:cNvSpPr>
                <p:nvPr/>
              </p:nvSpPr>
              <p:spPr bwMode="auto">
                <a:xfrm>
                  <a:off x="6925628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8" name="Oval 18"/>
                <p:cNvSpPr>
                  <a:spLocks noChangeArrowheads="1"/>
                </p:cNvSpPr>
                <p:nvPr/>
              </p:nvSpPr>
              <p:spPr bwMode="auto">
                <a:xfrm>
                  <a:off x="7251065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" name="Oval 19"/>
                <p:cNvSpPr>
                  <a:spLocks noChangeArrowheads="1"/>
                </p:cNvSpPr>
                <p:nvPr/>
              </p:nvSpPr>
              <p:spPr bwMode="auto">
                <a:xfrm>
                  <a:off x="7576503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0" name="Oval 20"/>
                <p:cNvSpPr>
                  <a:spLocks noChangeArrowheads="1"/>
                </p:cNvSpPr>
                <p:nvPr/>
              </p:nvSpPr>
              <p:spPr bwMode="auto">
                <a:xfrm>
                  <a:off x="5950903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1" name="Oval 21"/>
                <p:cNvSpPr>
                  <a:spLocks noChangeArrowheads="1"/>
                </p:cNvSpPr>
                <p:nvPr/>
              </p:nvSpPr>
              <p:spPr bwMode="auto">
                <a:xfrm>
                  <a:off x="6276340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" name="Oval 22"/>
                <p:cNvSpPr>
                  <a:spLocks noChangeArrowheads="1"/>
                </p:cNvSpPr>
                <p:nvPr/>
              </p:nvSpPr>
              <p:spPr bwMode="auto">
                <a:xfrm>
                  <a:off x="6600190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3" name="Oval 23"/>
                <p:cNvSpPr>
                  <a:spLocks noChangeArrowheads="1"/>
                </p:cNvSpPr>
                <p:nvPr/>
              </p:nvSpPr>
              <p:spPr bwMode="auto">
                <a:xfrm>
                  <a:off x="6925628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4" name="Oval 24"/>
                <p:cNvSpPr>
                  <a:spLocks noChangeArrowheads="1"/>
                </p:cNvSpPr>
                <p:nvPr/>
              </p:nvSpPr>
              <p:spPr bwMode="auto">
                <a:xfrm>
                  <a:off x="7251065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5" name="Oval 25"/>
                <p:cNvSpPr>
                  <a:spLocks noChangeArrowheads="1"/>
                </p:cNvSpPr>
                <p:nvPr/>
              </p:nvSpPr>
              <p:spPr bwMode="auto">
                <a:xfrm>
                  <a:off x="7576503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6" name="Oval 26"/>
                <p:cNvSpPr>
                  <a:spLocks noChangeArrowheads="1"/>
                </p:cNvSpPr>
                <p:nvPr/>
              </p:nvSpPr>
              <p:spPr bwMode="auto">
                <a:xfrm>
                  <a:off x="5950903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" name="Oval 27"/>
                <p:cNvSpPr>
                  <a:spLocks noChangeArrowheads="1"/>
                </p:cNvSpPr>
                <p:nvPr/>
              </p:nvSpPr>
              <p:spPr bwMode="auto">
                <a:xfrm>
                  <a:off x="6276340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8" name="Oval 28"/>
                <p:cNvSpPr>
                  <a:spLocks noChangeArrowheads="1"/>
                </p:cNvSpPr>
                <p:nvPr/>
              </p:nvSpPr>
              <p:spPr bwMode="auto">
                <a:xfrm>
                  <a:off x="6600190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" name="Oval 29"/>
                <p:cNvSpPr>
                  <a:spLocks noChangeArrowheads="1"/>
                </p:cNvSpPr>
                <p:nvPr/>
              </p:nvSpPr>
              <p:spPr bwMode="auto">
                <a:xfrm>
                  <a:off x="6925628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" name="Oval 30"/>
                <p:cNvSpPr>
                  <a:spLocks noChangeArrowheads="1"/>
                </p:cNvSpPr>
                <p:nvPr/>
              </p:nvSpPr>
              <p:spPr bwMode="auto">
                <a:xfrm>
                  <a:off x="7251065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" name="Oval 31"/>
                <p:cNvSpPr>
                  <a:spLocks noChangeArrowheads="1"/>
                </p:cNvSpPr>
                <p:nvPr/>
              </p:nvSpPr>
              <p:spPr bwMode="auto">
                <a:xfrm>
                  <a:off x="7576503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" name="Oval 32"/>
                <p:cNvSpPr>
                  <a:spLocks noChangeArrowheads="1"/>
                </p:cNvSpPr>
                <p:nvPr/>
              </p:nvSpPr>
              <p:spPr bwMode="auto">
                <a:xfrm>
                  <a:off x="5950903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3" name="Oval 33"/>
                <p:cNvSpPr>
                  <a:spLocks noChangeArrowheads="1"/>
                </p:cNvSpPr>
                <p:nvPr/>
              </p:nvSpPr>
              <p:spPr bwMode="auto">
                <a:xfrm>
                  <a:off x="6276340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4" name="Oval 34"/>
                <p:cNvSpPr>
                  <a:spLocks noChangeArrowheads="1"/>
                </p:cNvSpPr>
                <p:nvPr/>
              </p:nvSpPr>
              <p:spPr bwMode="auto">
                <a:xfrm>
                  <a:off x="6600190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" name="Oval 35"/>
                <p:cNvSpPr>
                  <a:spLocks noChangeArrowheads="1"/>
                </p:cNvSpPr>
                <p:nvPr/>
              </p:nvSpPr>
              <p:spPr bwMode="auto">
                <a:xfrm>
                  <a:off x="6925628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" name="Oval 36"/>
                <p:cNvSpPr>
                  <a:spLocks noChangeArrowheads="1"/>
                </p:cNvSpPr>
                <p:nvPr/>
              </p:nvSpPr>
              <p:spPr bwMode="auto">
                <a:xfrm>
                  <a:off x="7251065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" name="Oval 37"/>
                <p:cNvSpPr>
                  <a:spLocks noChangeArrowheads="1"/>
                </p:cNvSpPr>
                <p:nvPr/>
              </p:nvSpPr>
              <p:spPr bwMode="auto">
                <a:xfrm>
                  <a:off x="7576503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8" name="Oval 38"/>
                <p:cNvSpPr>
                  <a:spLocks noChangeArrowheads="1"/>
                </p:cNvSpPr>
                <p:nvPr/>
              </p:nvSpPr>
              <p:spPr bwMode="auto">
                <a:xfrm>
                  <a:off x="5950903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9" name="Oval 39"/>
                <p:cNvSpPr>
                  <a:spLocks noChangeArrowheads="1"/>
                </p:cNvSpPr>
                <p:nvPr/>
              </p:nvSpPr>
              <p:spPr bwMode="auto">
                <a:xfrm>
                  <a:off x="6276340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0" name="Oval 40"/>
                <p:cNvSpPr>
                  <a:spLocks noChangeArrowheads="1"/>
                </p:cNvSpPr>
                <p:nvPr/>
              </p:nvSpPr>
              <p:spPr bwMode="auto">
                <a:xfrm>
                  <a:off x="6600190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1" name="Oval 41"/>
                <p:cNvSpPr>
                  <a:spLocks noChangeArrowheads="1"/>
                </p:cNvSpPr>
                <p:nvPr/>
              </p:nvSpPr>
              <p:spPr bwMode="auto">
                <a:xfrm>
                  <a:off x="6925628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2" name="Oval 42"/>
                <p:cNvSpPr>
                  <a:spLocks noChangeArrowheads="1"/>
                </p:cNvSpPr>
                <p:nvPr/>
              </p:nvSpPr>
              <p:spPr bwMode="auto">
                <a:xfrm>
                  <a:off x="7251065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3" name="Oval 43"/>
                <p:cNvSpPr>
                  <a:spLocks noChangeArrowheads="1"/>
                </p:cNvSpPr>
                <p:nvPr/>
              </p:nvSpPr>
              <p:spPr bwMode="auto">
                <a:xfrm>
                  <a:off x="7576503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4" name="Oval 19"/>
                <p:cNvSpPr>
                  <a:spLocks noChangeArrowheads="1"/>
                </p:cNvSpPr>
                <p:nvPr/>
              </p:nvSpPr>
              <p:spPr bwMode="auto">
                <a:xfrm>
                  <a:off x="7904437" y="2481532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5" name="Oval 25"/>
                <p:cNvSpPr>
                  <a:spLocks noChangeArrowheads="1"/>
                </p:cNvSpPr>
                <p:nvPr/>
              </p:nvSpPr>
              <p:spPr bwMode="auto">
                <a:xfrm>
                  <a:off x="7904437" y="2803794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" name="Oval 31"/>
                <p:cNvSpPr>
                  <a:spLocks noChangeArrowheads="1"/>
                </p:cNvSpPr>
                <p:nvPr/>
              </p:nvSpPr>
              <p:spPr bwMode="auto">
                <a:xfrm>
                  <a:off x="7904437" y="3124469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7" name="Oval 37"/>
                <p:cNvSpPr>
                  <a:spLocks noChangeArrowheads="1"/>
                </p:cNvSpPr>
                <p:nvPr/>
              </p:nvSpPr>
              <p:spPr bwMode="auto">
                <a:xfrm>
                  <a:off x="7904437" y="3448319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8" name="Oval 43"/>
                <p:cNvSpPr>
                  <a:spLocks noChangeArrowheads="1"/>
                </p:cNvSpPr>
                <p:nvPr/>
              </p:nvSpPr>
              <p:spPr bwMode="auto">
                <a:xfrm>
                  <a:off x="7904437" y="3770582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6" name="Line 43"/>
              <p:cNvSpPr>
                <a:spLocks noChangeShapeType="1"/>
              </p:cNvSpPr>
              <p:nvPr/>
            </p:nvSpPr>
            <p:spPr bwMode="auto">
              <a:xfrm flipH="1">
                <a:off x="2522179" y="4318056"/>
                <a:ext cx="792000" cy="0"/>
              </a:xfrm>
              <a:prstGeom prst="line">
                <a:avLst/>
              </a:prstGeom>
              <a:noFill/>
              <a:ln w="9525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 type="none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" name="Line 43"/>
              <p:cNvSpPr>
                <a:spLocks noChangeShapeType="1"/>
              </p:cNvSpPr>
              <p:nvPr/>
            </p:nvSpPr>
            <p:spPr bwMode="auto">
              <a:xfrm rot="3180000" flipH="1">
                <a:off x="2414933" y="3867926"/>
                <a:ext cx="1125910" cy="26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Line 43"/>
              <p:cNvSpPr>
                <a:spLocks noChangeShapeType="1"/>
              </p:cNvSpPr>
              <p:nvPr/>
            </p:nvSpPr>
            <p:spPr bwMode="auto">
              <a:xfrm flipH="1">
                <a:off x="3303812" y="4318056"/>
                <a:ext cx="79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0" name="Text Box 6"/>
              <p:cNvSpPr txBox="1">
                <a:spLocks noChangeArrowheads="1"/>
              </p:cNvSpPr>
              <p:nvPr/>
            </p:nvSpPr>
            <p:spPr bwMode="auto">
              <a:xfrm>
                <a:off x="2803179" y="4286305"/>
                <a:ext cx="520700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</a:rPr>
                  <a:t>k</a:t>
                </a:r>
                <a:r>
                  <a:rPr lang="en-US" altLang="en-US" sz="1200" b="1" i="1" baseline="-25000" dirty="0" err="1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</a:rPr>
                  <a:t>i</a:t>
                </a:r>
                <a:endParaRPr lang="en-US" altLang="en-US" sz="18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Line 109"/>
              <p:cNvSpPr>
                <a:spLocks noChangeShapeType="1"/>
              </p:cNvSpPr>
              <p:nvPr/>
            </p:nvSpPr>
            <p:spPr bwMode="auto">
              <a:xfrm flipV="1">
                <a:off x="2532126" y="3420476"/>
                <a:ext cx="119485" cy="894873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0" name="Line 109"/>
              <p:cNvSpPr>
                <a:spLocks noChangeShapeType="1"/>
              </p:cNvSpPr>
              <p:nvPr/>
            </p:nvSpPr>
            <p:spPr bwMode="auto">
              <a:xfrm flipV="1">
                <a:off x="2531069" y="3416156"/>
                <a:ext cx="119485" cy="894873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1" name="Text Box 8"/>
              <p:cNvSpPr txBox="1">
                <a:spLocks noChangeArrowheads="1"/>
              </p:cNvSpPr>
              <p:nvPr/>
            </p:nvSpPr>
            <p:spPr bwMode="auto">
              <a:xfrm>
                <a:off x="2341145" y="3675399"/>
                <a:ext cx="519113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smtClean="0">
                    <a:solidFill>
                      <a:srgbClr val="00B0F0"/>
                    </a:solidFill>
                    <a:latin typeface="Arial" panose="020B0604020202020204" pitchFamily="34" charset="0"/>
                  </a:rPr>
                  <a:t>Q</a:t>
                </a:r>
                <a:endParaRPr lang="en-US" altLang="en-US" sz="1800" dirty="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650840" y="2981237"/>
              <a:ext cx="2969352" cy="2428495"/>
              <a:chOff x="4650840" y="2981237"/>
              <a:chExt cx="2969352" cy="2428495"/>
            </a:xfrm>
          </p:grpSpPr>
          <p:sp>
            <p:nvSpPr>
              <p:cNvPr id="136" name="Text Box 6"/>
              <p:cNvSpPr txBox="1">
                <a:spLocks noChangeArrowheads="1"/>
              </p:cNvSpPr>
              <p:nvPr/>
            </p:nvSpPr>
            <p:spPr bwMode="auto">
              <a:xfrm>
                <a:off x="6284468" y="4204135"/>
                <a:ext cx="520700" cy="345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latin typeface="Arial" panose="020B0604020202020204" pitchFamily="34" charset="0"/>
                  </a:rPr>
                  <a:t>k</a:t>
                </a:r>
                <a:r>
                  <a:rPr lang="en-US" altLang="en-US" sz="1200" b="1" i="1" baseline="-25000" dirty="0" err="1">
                    <a:latin typeface="Arial" panose="020B0604020202020204" pitchFamily="34" charset="0"/>
                  </a:rPr>
                  <a:t>i</a:t>
                </a: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Text Box 7"/>
              <p:cNvSpPr txBox="1">
                <a:spLocks noChangeArrowheads="1"/>
              </p:cNvSpPr>
              <p:nvPr/>
            </p:nvSpPr>
            <p:spPr bwMode="auto">
              <a:xfrm>
                <a:off x="5887903" y="3821472"/>
                <a:ext cx="519113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latin typeface="Calibri" panose="020F0502020204030204" pitchFamily="34" charset="0"/>
                  </a:rPr>
                  <a:t>k</a:t>
                </a:r>
                <a:r>
                  <a:rPr lang="en-US" altLang="en-US" sz="1200" b="1" i="1" baseline="-25000" dirty="0" err="1">
                    <a:latin typeface="Calibri" panose="020F0502020204030204" pitchFamily="34" charset="0"/>
                  </a:rPr>
                  <a:t>f</a:t>
                </a:r>
                <a:endParaRPr lang="en-US" altLang="en-US" sz="18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8" name="Line 43"/>
              <p:cNvSpPr>
                <a:spLocks noChangeShapeType="1"/>
              </p:cNvSpPr>
              <p:nvPr/>
            </p:nvSpPr>
            <p:spPr bwMode="auto">
              <a:xfrm rot="3180000" flipH="1">
                <a:off x="5355360" y="3990950"/>
                <a:ext cx="1125910" cy="26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9" name="Line 43"/>
              <p:cNvSpPr>
                <a:spLocks noChangeShapeType="1"/>
              </p:cNvSpPr>
              <p:nvPr/>
            </p:nvSpPr>
            <p:spPr bwMode="auto">
              <a:xfrm flipH="1">
                <a:off x="6244239" y="4441080"/>
                <a:ext cx="79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0" name="Text Box 28"/>
              <p:cNvSpPr txBox="1">
                <a:spLocks noChangeArrowheads="1"/>
              </p:cNvSpPr>
              <p:nvPr/>
            </p:nvSpPr>
            <p:spPr bwMode="auto">
              <a:xfrm>
                <a:off x="6118242" y="3651794"/>
                <a:ext cx="693738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altLang="en-US" sz="1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2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en-US" dirty="0"/>
              </a:p>
            </p:txBody>
          </p:sp>
          <p:sp>
            <p:nvSpPr>
              <p:cNvPr id="141" name="Line 33"/>
              <p:cNvSpPr>
                <a:spLocks noChangeShapeType="1"/>
              </p:cNvSpPr>
              <p:nvPr/>
            </p:nvSpPr>
            <p:spPr bwMode="auto">
              <a:xfrm rot="10800000" flipH="1" flipV="1">
                <a:off x="5576770" y="4436000"/>
                <a:ext cx="852488" cy="285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2" name="Freeform 45"/>
              <p:cNvSpPr>
                <a:spLocks/>
              </p:cNvSpPr>
              <p:nvPr/>
            </p:nvSpPr>
            <p:spPr bwMode="auto">
              <a:xfrm rot="8161350" flipV="1">
                <a:off x="5594461" y="4138602"/>
                <a:ext cx="454025" cy="170339"/>
              </a:xfrm>
              <a:custGeom>
                <a:avLst/>
                <a:gdLst>
                  <a:gd name="T0" fmla="*/ 0 w 471"/>
                  <a:gd name="T1" fmla="*/ 0 h 159"/>
                  <a:gd name="T2" fmla="*/ 234 w 471"/>
                  <a:gd name="T3" fmla="*/ 33 h 159"/>
                  <a:gd name="T4" fmla="*/ 471 w 471"/>
                  <a:gd name="T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1" h="159">
                    <a:moveTo>
                      <a:pt x="0" y="0"/>
                    </a:moveTo>
                    <a:cubicBezTo>
                      <a:pt x="39" y="5"/>
                      <a:pt x="156" y="7"/>
                      <a:pt x="234" y="33"/>
                    </a:cubicBezTo>
                    <a:cubicBezTo>
                      <a:pt x="312" y="59"/>
                      <a:pt x="422" y="133"/>
                      <a:pt x="471" y="159"/>
                    </a:cubicBezTo>
                  </a:path>
                </a:pathLst>
              </a:custGeom>
              <a:noFill/>
              <a:ln w="9525">
                <a:solidFill>
                  <a:srgbClr val="008000"/>
                </a:solidFill>
                <a:round/>
                <a:headEnd type="triangle" w="sm" len="sm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4" name="Text Box 17"/>
              <p:cNvSpPr txBox="1">
                <a:spLocks noChangeArrowheads="1"/>
              </p:cNvSpPr>
              <p:nvPr/>
            </p:nvSpPr>
            <p:spPr bwMode="auto">
              <a:xfrm>
                <a:off x="5452944" y="4019219"/>
                <a:ext cx="693738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>
                    <a:solidFill>
                      <a:srgbClr val="008000"/>
                    </a:solidFill>
                    <a:latin typeface="Times New Roman" panose="02020603050405020304" pitchFamily="18" charset="0"/>
                  </a:rPr>
                  <a:t>A4</a:t>
                </a:r>
                <a:endParaRPr lang="en-US" altLang="en-US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6252526" y="3925187"/>
                <a:ext cx="498475" cy="520700"/>
                <a:chOff x="6002657" y="4142199"/>
                <a:chExt cx="498475" cy="520700"/>
              </a:xfrm>
            </p:grpSpPr>
            <p:sp>
              <p:nvSpPr>
                <p:cNvPr id="145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6002659" y="4142199"/>
                  <a:ext cx="1587" cy="52070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6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6002657" y="4658137"/>
                  <a:ext cx="498475" cy="158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48" name="Text Box 27"/>
              <p:cNvSpPr txBox="1">
                <a:spLocks noChangeArrowheads="1"/>
              </p:cNvSpPr>
              <p:nvPr/>
            </p:nvSpPr>
            <p:spPr bwMode="auto">
              <a:xfrm>
                <a:off x="6663710" y="4393170"/>
                <a:ext cx="693737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altLang="en-US" sz="1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2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dirty="0"/>
              </a:p>
            </p:txBody>
          </p:sp>
          <p:sp>
            <p:nvSpPr>
              <p:cNvPr id="149" name="Freeform 29"/>
              <p:cNvSpPr>
                <a:spLocks/>
              </p:cNvSpPr>
              <p:nvPr/>
            </p:nvSpPr>
            <p:spPr bwMode="auto">
              <a:xfrm rot="20974899" flipH="1" flipV="1">
                <a:off x="6018859" y="4407081"/>
                <a:ext cx="424559" cy="205486"/>
              </a:xfrm>
              <a:custGeom>
                <a:avLst/>
                <a:gdLst>
                  <a:gd name="T0" fmla="*/ 0 w 147"/>
                  <a:gd name="T1" fmla="*/ 14 h 65"/>
                  <a:gd name="T2" fmla="*/ 87 w 147"/>
                  <a:gd name="T3" fmla="*/ 8 h 65"/>
                  <a:gd name="T4" fmla="*/ 147 w 147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7" h="65">
                    <a:moveTo>
                      <a:pt x="0" y="14"/>
                    </a:moveTo>
                    <a:cubicBezTo>
                      <a:pt x="14" y="13"/>
                      <a:pt x="63" y="0"/>
                      <a:pt x="87" y="8"/>
                    </a:cubicBezTo>
                    <a:cubicBezTo>
                      <a:pt x="111" y="16"/>
                      <a:pt x="135" y="53"/>
                      <a:pt x="147" y="65"/>
                    </a:cubicBezTo>
                  </a:path>
                </a:pathLst>
              </a:custGeom>
              <a:noFill/>
              <a:ln w="9525">
                <a:solidFill>
                  <a:srgbClr val="0000FF"/>
                </a:solidFill>
                <a:round/>
                <a:headEnd type="triangle" w="sm" len="sm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" name="Text Box 30"/>
              <p:cNvSpPr txBox="1">
                <a:spLocks noChangeArrowheads="1"/>
              </p:cNvSpPr>
              <p:nvPr/>
            </p:nvSpPr>
            <p:spPr bwMode="auto">
              <a:xfrm>
                <a:off x="6035591" y="4595627"/>
                <a:ext cx="429520" cy="450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A3</a:t>
                </a:r>
                <a:endParaRPr lang="en-US" altLang="en-US" dirty="0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 rot="3742352">
                <a:off x="6698815" y="4222294"/>
                <a:ext cx="723900" cy="393700"/>
                <a:chOff x="7437146" y="4046532"/>
                <a:chExt cx="723900" cy="393700"/>
              </a:xfrm>
            </p:grpSpPr>
            <p:sp>
              <p:nvSpPr>
                <p:cNvPr id="15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7437146" y="4046532"/>
                  <a:ext cx="693737" cy="3460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3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453021" y="4070345"/>
                  <a:ext cx="692150" cy="3460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4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7467308" y="4092570"/>
                  <a:ext cx="693738" cy="3476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 rot="3390457">
                <a:off x="6339408" y="4399372"/>
                <a:ext cx="1506197" cy="514524"/>
                <a:chOff x="6713277" y="3781330"/>
                <a:chExt cx="894290" cy="1183534"/>
              </a:xfrm>
            </p:grpSpPr>
            <p:sp>
              <p:nvSpPr>
                <p:cNvPr id="151" name="Line 43"/>
                <p:cNvSpPr>
                  <a:spLocks noChangeShapeType="1"/>
                </p:cNvSpPr>
                <p:nvPr/>
              </p:nvSpPr>
              <p:spPr bwMode="auto">
                <a:xfrm flipH="1" flipV="1">
                  <a:off x="7039526" y="4208730"/>
                  <a:ext cx="568041" cy="75613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6" name="Line 43"/>
                <p:cNvSpPr>
                  <a:spLocks noChangeShapeType="1"/>
                </p:cNvSpPr>
                <p:nvPr/>
              </p:nvSpPr>
              <p:spPr bwMode="auto">
                <a:xfrm flipH="1" flipV="1">
                  <a:off x="7323545" y="4584580"/>
                  <a:ext cx="278835" cy="38028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7" name="Line 39"/>
                <p:cNvSpPr>
                  <a:spLocks noChangeShapeType="1"/>
                </p:cNvSpPr>
                <p:nvPr/>
              </p:nvSpPr>
              <p:spPr bwMode="auto">
                <a:xfrm>
                  <a:off x="6713277" y="3781330"/>
                  <a:ext cx="637008" cy="84146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59" name="Text Box 16"/>
              <p:cNvSpPr txBox="1">
                <a:spLocks noChangeArrowheads="1"/>
              </p:cNvSpPr>
              <p:nvPr/>
            </p:nvSpPr>
            <p:spPr bwMode="auto">
              <a:xfrm>
                <a:off x="6594130" y="3852990"/>
                <a:ext cx="693737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 dirty="0">
                    <a:latin typeface="Times New Roman" panose="02020603050405020304" pitchFamily="18" charset="0"/>
                  </a:rPr>
                  <a:t>A2</a:t>
                </a:r>
                <a:endParaRPr lang="en-US" altLang="en-US" dirty="0"/>
              </a:p>
            </p:txBody>
          </p:sp>
          <p:sp>
            <p:nvSpPr>
              <p:cNvPr id="160" name="Freeform 20"/>
              <p:cNvSpPr>
                <a:spLocks/>
              </p:cNvSpPr>
              <p:nvPr/>
            </p:nvSpPr>
            <p:spPr bwMode="auto">
              <a:xfrm rot="15863447">
                <a:off x="6640863" y="4098913"/>
                <a:ext cx="316432" cy="342310"/>
              </a:xfrm>
              <a:custGeom>
                <a:avLst/>
                <a:gdLst>
                  <a:gd name="T0" fmla="*/ 270 w 310"/>
                  <a:gd name="T1" fmla="*/ 441 h 441"/>
                  <a:gd name="T2" fmla="*/ 294 w 310"/>
                  <a:gd name="T3" fmla="*/ 255 h 441"/>
                  <a:gd name="T4" fmla="*/ 174 w 310"/>
                  <a:gd name="T5" fmla="*/ 63 h 441"/>
                  <a:gd name="T6" fmla="*/ 0 w 310"/>
                  <a:gd name="T7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441">
                    <a:moveTo>
                      <a:pt x="270" y="441"/>
                    </a:moveTo>
                    <a:cubicBezTo>
                      <a:pt x="274" y="410"/>
                      <a:pt x="310" y="318"/>
                      <a:pt x="294" y="255"/>
                    </a:cubicBezTo>
                    <a:cubicBezTo>
                      <a:pt x="278" y="192"/>
                      <a:pt x="223" y="106"/>
                      <a:pt x="174" y="63"/>
                    </a:cubicBezTo>
                    <a:cubicBezTo>
                      <a:pt x="125" y="20"/>
                      <a:pt x="36" y="13"/>
                      <a:pt x="0" y="0"/>
                    </a:cubicBezTo>
                  </a:path>
                </a:pathLst>
              </a:cu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1" name="Text Box 31"/>
              <p:cNvSpPr txBox="1">
                <a:spLocks noChangeArrowheads="1"/>
              </p:cNvSpPr>
              <p:nvPr/>
            </p:nvSpPr>
            <p:spPr bwMode="auto">
              <a:xfrm>
                <a:off x="6926455" y="4100842"/>
                <a:ext cx="693737" cy="41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 dirty="0">
                    <a:latin typeface="Times New Roman" panose="02020603050405020304" pitchFamily="18" charset="0"/>
                  </a:rPr>
                  <a:t>A1</a:t>
                </a:r>
                <a:endParaRPr lang="en-US" altLang="en-US" dirty="0"/>
              </a:p>
            </p:txBody>
          </p:sp>
          <p:sp>
            <p:nvSpPr>
              <p:cNvPr id="162" name="Freeform 46"/>
              <p:cNvSpPr>
                <a:spLocks/>
              </p:cNvSpPr>
              <p:nvPr/>
            </p:nvSpPr>
            <p:spPr bwMode="auto">
              <a:xfrm rot="15881619">
                <a:off x="6913703" y="4208944"/>
                <a:ext cx="60746" cy="79877"/>
              </a:xfrm>
              <a:custGeom>
                <a:avLst/>
                <a:gdLst>
                  <a:gd name="T0" fmla="*/ 69 w 98"/>
                  <a:gd name="T1" fmla="*/ 114 h 114"/>
                  <a:gd name="T2" fmla="*/ 96 w 98"/>
                  <a:gd name="T3" fmla="*/ 69 h 114"/>
                  <a:gd name="T4" fmla="*/ 54 w 98"/>
                  <a:gd name="T5" fmla="*/ 18 h 114"/>
                  <a:gd name="T6" fmla="*/ 0 w 98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114">
                    <a:moveTo>
                      <a:pt x="69" y="114"/>
                    </a:moveTo>
                    <a:cubicBezTo>
                      <a:pt x="73" y="107"/>
                      <a:pt x="98" y="85"/>
                      <a:pt x="96" y="69"/>
                    </a:cubicBezTo>
                    <a:cubicBezTo>
                      <a:pt x="94" y="53"/>
                      <a:pt x="70" y="29"/>
                      <a:pt x="54" y="18"/>
                    </a:cubicBezTo>
                    <a:cubicBezTo>
                      <a:pt x="38" y="7"/>
                      <a:pt x="11" y="4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3" name="Line 40"/>
              <p:cNvSpPr>
                <a:spLocks noChangeShapeType="1"/>
              </p:cNvSpPr>
              <p:nvPr/>
            </p:nvSpPr>
            <p:spPr bwMode="auto">
              <a:xfrm flipH="1" flipV="1">
                <a:off x="5186552" y="3047674"/>
                <a:ext cx="698861" cy="901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164" name="Group 163"/>
              <p:cNvGrpSpPr/>
              <p:nvPr/>
            </p:nvGrpSpPr>
            <p:grpSpPr>
              <a:xfrm rot="2577895">
                <a:off x="5242736" y="3322260"/>
                <a:ext cx="723900" cy="393700"/>
                <a:chOff x="7437146" y="4046532"/>
                <a:chExt cx="723900" cy="393700"/>
              </a:xfrm>
            </p:grpSpPr>
            <p:sp>
              <p:nvSpPr>
                <p:cNvPr id="165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7437146" y="4046532"/>
                  <a:ext cx="693737" cy="3460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66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453021" y="4070345"/>
                  <a:ext cx="692150" cy="3460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6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7467308" y="4092570"/>
                  <a:ext cx="693738" cy="3476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68" name="Line 9"/>
              <p:cNvSpPr>
                <a:spLocks noChangeShapeType="1"/>
              </p:cNvSpPr>
              <p:nvPr/>
            </p:nvSpPr>
            <p:spPr bwMode="auto">
              <a:xfrm flipH="1">
                <a:off x="4659314" y="3547042"/>
                <a:ext cx="921826" cy="43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9" name="Line 9"/>
              <p:cNvSpPr>
                <a:spLocks noChangeShapeType="1"/>
              </p:cNvSpPr>
              <p:nvPr/>
            </p:nvSpPr>
            <p:spPr bwMode="auto">
              <a:xfrm flipH="1">
                <a:off x="4650840" y="3544455"/>
                <a:ext cx="925646" cy="878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1" name="Text Box 19"/>
              <p:cNvSpPr txBox="1">
                <a:spLocks noChangeArrowheads="1"/>
              </p:cNvSpPr>
              <p:nvPr/>
            </p:nvSpPr>
            <p:spPr bwMode="auto">
              <a:xfrm>
                <a:off x="4654033" y="2981237"/>
                <a:ext cx="693737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>
                    <a:latin typeface="Times New Roman" panose="02020603050405020304" pitchFamily="18" charset="0"/>
                  </a:rPr>
                  <a:t>A6</a:t>
                </a:r>
                <a:endParaRPr lang="en-US" altLang="en-US"/>
              </a:p>
            </p:txBody>
          </p:sp>
          <p:sp>
            <p:nvSpPr>
              <p:cNvPr id="172" name="Freeform 47"/>
              <p:cNvSpPr>
                <a:spLocks/>
              </p:cNvSpPr>
              <p:nvPr/>
            </p:nvSpPr>
            <p:spPr bwMode="auto">
              <a:xfrm>
                <a:off x="5019158" y="3179675"/>
                <a:ext cx="265112" cy="382587"/>
              </a:xfrm>
              <a:custGeom>
                <a:avLst/>
                <a:gdLst>
                  <a:gd name="T0" fmla="*/ 276 w 276"/>
                  <a:gd name="T1" fmla="*/ 0 h 396"/>
                  <a:gd name="T2" fmla="*/ 162 w 276"/>
                  <a:gd name="T3" fmla="*/ 33 h 396"/>
                  <a:gd name="T4" fmla="*/ 39 w 276"/>
                  <a:gd name="T5" fmla="*/ 171 h 396"/>
                  <a:gd name="T6" fmla="*/ 0 w 276"/>
                  <a:gd name="T7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396">
                    <a:moveTo>
                      <a:pt x="276" y="0"/>
                    </a:moveTo>
                    <a:cubicBezTo>
                      <a:pt x="257" y="5"/>
                      <a:pt x="201" y="5"/>
                      <a:pt x="162" y="33"/>
                    </a:cubicBezTo>
                    <a:cubicBezTo>
                      <a:pt x="123" y="61"/>
                      <a:pt x="66" y="111"/>
                      <a:pt x="39" y="171"/>
                    </a:cubicBezTo>
                    <a:cubicBezTo>
                      <a:pt x="12" y="231"/>
                      <a:pt x="8" y="349"/>
                      <a:pt x="0" y="396"/>
                    </a:cubicBezTo>
                  </a:path>
                </a:pathLst>
              </a:cu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3" name="Text Box 32"/>
              <p:cNvSpPr txBox="1">
                <a:spLocks noChangeArrowheads="1"/>
              </p:cNvSpPr>
              <p:nvPr/>
            </p:nvSpPr>
            <p:spPr bwMode="auto">
              <a:xfrm>
                <a:off x="5349363" y="3175758"/>
                <a:ext cx="693737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 dirty="0">
                    <a:latin typeface="Times New Roman" panose="02020603050405020304" pitchFamily="18" charset="0"/>
                  </a:rPr>
                  <a:t>A5</a:t>
                </a:r>
                <a:endParaRPr lang="en-US" altLang="en-US" dirty="0"/>
              </a:p>
            </p:txBody>
          </p:sp>
          <p:sp>
            <p:nvSpPr>
              <p:cNvPr id="174" name="Freeform 48"/>
              <p:cNvSpPr>
                <a:spLocks/>
              </p:cNvSpPr>
              <p:nvPr/>
            </p:nvSpPr>
            <p:spPr bwMode="auto">
              <a:xfrm>
                <a:off x="5280260" y="3305544"/>
                <a:ext cx="115888" cy="95691"/>
              </a:xfrm>
              <a:custGeom>
                <a:avLst/>
                <a:gdLst>
                  <a:gd name="T0" fmla="*/ 120 w 120"/>
                  <a:gd name="T1" fmla="*/ 7 h 70"/>
                  <a:gd name="T2" fmla="*/ 66 w 120"/>
                  <a:gd name="T3" fmla="*/ 4 h 70"/>
                  <a:gd name="T4" fmla="*/ 18 w 120"/>
                  <a:gd name="T5" fmla="*/ 28 h 70"/>
                  <a:gd name="T6" fmla="*/ 0 w 120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70">
                    <a:moveTo>
                      <a:pt x="120" y="7"/>
                    </a:moveTo>
                    <a:cubicBezTo>
                      <a:pt x="111" y="6"/>
                      <a:pt x="83" y="0"/>
                      <a:pt x="66" y="4"/>
                    </a:cubicBezTo>
                    <a:cubicBezTo>
                      <a:pt x="49" y="8"/>
                      <a:pt x="29" y="17"/>
                      <a:pt x="18" y="28"/>
                    </a:cubicBezTo>
                    <a:cubicBezTo>
                      <a:pt x="7" y="39"/>
                      <a:pt x="4" y="62"/>
                      <a:pt x="0" y="7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85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0054"/>
            <a:ext cx="8229600" cy="53193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The scattering triangle can be mapped directly to the axes of a 3-axis spectrometer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(</a:t>
            </a:r>
            <a:r>
              <a:rPr lang="en-GB" sz="2400" b="1" i="1" dirty="0" err="1"/>
              <a:t>k</a:t>
            </a:r>
            <a:r>
              <a:rPr lang="en-GB" sz="2400" i="1" baseline="-25000" dirty="0" err="1"/>
              <a:t>i</a:t>
            </a:r>
            <a:r>
              <a:rPr lang="en-GB" sz="2400" i="1" dirty="0"/>
              <a:t> </a:t>
            </a:r>
            <a:r>
              <a:rPr lang="en-GB" sz="2400" dirty="0"/>
              <a:t>and </a:t>
            </a:r>
            <a:r>
              <a:rPr lang="en-GB" sz="2400" b="1" i="1" dirty="0" err="1"/>
              <a:t>k</a:t>
            </a:r>
            <a:r>
              <a:rPr lang="en-GB" sz="2400" i="1" baseline="-25000" dirty="0" err="1"/>
              <a:t>f</a:t>
            </a:r>
            <a:r>
              <a:rPr lang="en-GB" sz="2400" dirty="0"/>
              <a:t> determined by Bragg diffraction from crystals</a:t>
            </a:r>
            <a:r>
              <a:rPr lang="en-GB" sz="24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Rotating crystal effectively rotates the scattering triangle.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Triple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Axis Spectrometer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82" name="Text Box 6"/>
          <p:cNvSpPr txBox="1">
            <a:spLocks noChangeArrowheads="1"/>
          </p:cNvSpPr>
          <p:nvPr/>
        </p:nvSpPr>
        <p:spPr bwMode="auto">
          <a:xfrm>
            <a:off x="3778167" y="4275574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2947476" y="392196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latin typeface="Calibri" panose="020F0502020204030204" pitchFamily="34" charset="0"/>
              </a:rPr>
              <a:t>f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 rot="1648219">
            <a:off x="1500783" y="3852954"/>
            <a:ext cx="2059896" cy="1395681"/>
            <a:chOff x="5950903" y="2481263"/>
            <a:chExt cx="2059896" cy="1395681"/>
          </a:xfrm>
        </p:grpSpPr>
        <p:sp>
          <p:nvSpPr>
            <p:cNvPr id="94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5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6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7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8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9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0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1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2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3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4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5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6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7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8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9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0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1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2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3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4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5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6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7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8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9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0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1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2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3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4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5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7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8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86" name="Line 43"/>
          <p:cNvSpPr>
            <a:spLocks noChangeShapeType="1"/>
          </p:cNvSpPr>
          <p:nvPr/>
        </p:nvSpPr>
        <p:spPr bwMode="auto">
          <a:xfrm flipH="1">
            <a:off x="2522179" y="4541576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7" name="Line 43"/>
          <p:cNvSpPr>
            <a:spLocks noChangeShapeType="1"/>
          </p:cNvSpPr>
          <p:nvPr/>
        </p:nvSpPr>
        <p:spPr bwMode="auto">
          <a:xfrm rot="3180000" flipH="1">
            <a:off x="2414933" y="4091446"/>
            <a:ext cx="1125910" cy="267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8" name="Line 43"/>
          <p:cNvSpPr>
            <a:spLocks noChangeShapeType="1"/>
          </p:cNvSpPr>
          <p:nvPr/>
        </p:nvSpPr>
        <p:spPr bwMode="auto">
          <a:xfrm flipH="1">
            <a:off x="3303812" y="4541576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0" name="Text Box 6"/>
          <p:cNvSpPr txBox="1">
            <a:spLocks noChangeArrowheads="1"/>
          </p:cNvSpPr>
          <p:nvPr/>
        </p:nvSpPr>
        <p:spPr bwMode="auto">
          <a:xfrm>
            <a:off x="2803179" y="4509825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1" name="Line 109"/>
          <p:cNvSpPr>
            <a:spLocks noChangeShapeType="1"/>
          </p:cNvSpPr>
          <p:nvPr/>
        </p:nvSpPr>
        <p:spPr bwMode="auto">
          <a:xfrm flipV="1">
            <a:off x="2532126" y="3643996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" name="Line 109"/>
          <p:cNvSpPr>
            <a:spLocks noChangeShapeType="1"/>
          </p:cNvSpPr>
          <p:nvPr/>
        </p:nvSpPr>
        <p:spPr bwMode="auto">
          <a:xfrm flipV="1">
            <a:off x="2531069" y="3639676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" name="Text Box 8"/>
          <p:cNvSpPr txBox="1">
            <a:spLocks noChangeArrowheads="1"/>
          </p:cNvSpPr>
          <p:nvPr/>
        </p:nvSpPr>
        <p:spPr bwMode="auto">
          <a:xfrm>
            <a:off x="2341145" y="3898919"/>
            <a:ext cx="5191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smtClean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175" name="Group 174"/>
          <p:cNvGrpSpPr/>
          <p:nvPr/>
        </p:nvGrpSpPr>
        <p:grpSpPr>
          <a:xfrm>
            <a:off x="4650840" y="2981237"/>
            <a:ext cx="2969352" cy="2428495"/>
            <a:chOff x="4650840" y="2757717"/>
            <a:chExt cx="2969352" cy="2428495"/>
          </a:xfrm>
        </p:grpSpPr>
        <p:sp>
          <p:nvSpPr>
            <p:cNvPr id="136" name="Text Box 6"/>
            <p:cNvSpPr txBox="1">
              <a:spLocks noChangeArrowheads="1"/>
            </p:cNvSpPr>
            <p:nvPr/>
          </p:nvSpPr>
          <p:spPr bwMode="auto">
            <a:xfrm>
              <a:off x="6275387" y="3957455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37" name="Text Box 7"/>
            <p:cNvSpPr txBox="1">
              <a:spLocks noChangeArrowheads="1"/>
            </p:cNvSpPr>
            <p:nvPr/>
          </p:nvSpPr>
          <p:spPr bwMode="auto">
            <a:xfrm>
              <a:off x="5887903" y="3597952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138" name="Line 43"/>
            <p:cNvSpPr>
              <a:spLocks noChangeShapeType="1"/>
            </p:cNvSpPr>
            <p:nvPr/>
          </p:nvSpPr>
          <p:spPr bwMode="auto">
            <a:xfrm rot="3180000" flipH="1">
              <a:off x="5355360" y="3767430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Line 43"/>
            <p:cNvSpPr>
              <a:spLocks noChangeShapeType="1"/>
            </p:cNvSpPr>
            <p:nvPr/>
          </p:nvSpPr>
          <p:spPr bwMode="auto">
            <a:xfrm flipH="1">
              <a:off x="6244239" y="421756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0" name="Text Box 28"/>
            <p:cNvSpPr txBox="1">
              <a:spLocks noChangeArrowheads="1"/>
            </p:cNvSpPr>
            <p:nvPr/>
          </p:nvSpPr>
          <p:spPr bwMode="auto">
            <a:xfrm>
              <a:off x="6443127" y="3494220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dirty="0"/>
            </a:p>
          </p:txBody>
        </p:sp>
        <p:sp>
          <p:nvSpPr>
            <p:cNvPr id="141" name="Line 33"/>
            <p:cNvSpPr>
              <a:spLocks noChangeShapeType="1"/>
            </p:cNvSpPr>
            <p:nvPr/>
          </p:nvSpPr>
          <p:spPr bwMode="auto">
            <a:xfrm rot="10800000" flipH="1" flipV="1">
              <a:off x="5576770" y="4212480"/>
              <a:ext cx="852488" cy="28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Freeform 45"/>
            <p:cNvSpPr>
              <a:spLocks/>
            </p:cNvSpPr>
            <p:nvPr/>
          </p:nvSpPr>
          <p:spPr bwMode="auto">
            <a:xfrm rot="8161350" flipV="1">
              <a:off x="5594461" y="3915082"/>
              <a:ext cx="454025" cy="170339"/>
            </a:xfrm>
            <a:custGeom>
              <a:avLst/>
              <a:gdLst>
                <a:gd name="T0" fmla="*/ 0 w 471"/>
                <a:gd name="T1" fmla="*/ 0 h 159"/>
                <a:gd name="T2" fmla="*/ 234 w 471"/>
                <a:gd name="T3" fmla="*/ 33 h 159"/>
                <a:gd name="T4" fmla="*/ 471 w 471"/>
                <a:gd name="T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1" h="159">
                  <a:moveTo>
                    <a:pt x="0" y="0"/>
                  </a:moveTo>
                  <a:cubicBezTo>
                    <a:pt x="39" y="5"/>
                    <a:pt x="156" y="7"/>
                    <a:pt x="234" y="33"/>
                  </a:cubicBezTo>
                  <a:cubicBezTo>
                    <a:pt x="312" y="59"/>
                    <a:pt x="422" y="133"/>
                    <a:pt x="471" y="159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" name="Text Box 17"/>
            <p:cNvSpPr txBox="1">
              <a:spLocks noChangeArrowheads="1"/>
            </p:cNvSpPr>
            <p:nvPr/>
          </p:nvSpPr>
          <p:spPr bwMode="auto">
            <a:xfrm>
              <a:off x="5452944" y="3795699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solidFill>
                    <a:srgbClr val="008000"/>
                  </a:solidFill>
                  <a:latin typeface="Times New Roman" panose="02020603050405020304" pitchFamily="18" charset="0"/>
                </a:rPr>
                <a:t>A4</a:t>
              </a:r>
              <a:endParaRPr lang="en-US" altLang="en-US"/>
            </a:p>
          </p:txBody>
        </p:sp>
        <p:grpSp>
          <p:nvGrpSpPr>
            <p:cNvPr id="147" name="Group 146"/>
            <p:cNvGrpSpPr/>
            <p:nvPr/>
          </p:nvGrpSpPr>
          <p:grpSpPr>
            <a:xfrm rot="1712966">
              <a:off x="6352281" y="3842986"/>
              <a:ext cx="498475" cy="520700"/>
              <a:chOff x="6002658" y="4142200"/>
              <a:chExt cx="498475" cy="520700"/>
            </a:xfrm>
          </p:grpSpPr>
          <p:sp>
            <p:nvSpPr>
              <p:cNvPr id="145" name="Line 25"/>
              <p:cNvSpPr>
                <a:spLocks noChangeShapeType="1"/>
              </p:cNvSpPr>
              <p:nvPr/>
            </p:nvSpPr>
            <p:spPr bwMode="auto">
              <a:xfrm flipV="1">
                <a:off x="6002658" y="4142200"/>
                <a:ext cx="1587" cy="5207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6" name="Line 26"/>
              <p:cNvSpPr>
                <a:spLocks noChangeShapeType="1"/>
              </p:cNvSpPr>
              <p:nvPr/>
            </p:nvSpPr>
            <p:spPr bwMode="auto">
              <a:xfrm flipV="1">
                <a:off x="6002658" y="4658138"/>
                <a:ext cx="498475" cy="158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48" name="Text Box 27"/>
            <p:cNvSpPr txBox="1">
              <a:spLocks noChangeArrowheads="1"/>
            </p:cNvSpPr>
            <p:nvPr/>
          </p:nvSpPr>
          <p:spPr bwMode="auto">
            <a:xfrm>
              <a:off x="6645119" y="4301746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dirty="0"/>
            </a:p>
          </p:txBody>
        </p:sp>
        <p:sp>
          <p:nvSpPr>
            <p:cNvPr id="149" name="Freeform 29"/>
            <p:cNvSpPr>
              <a:spLocks/>
            </p:cNvSpPr>
            <p:nvPr/>
          </p:nvSpPr>
          <p:spPr bwMode="auto">
            <a:xfrm rot="20974899" flipH="1" flipV="1">
              <a:off x="6018859" y="4183561"/>
              <a:ext cx="424559" cy="205486"/>
            </a:xfrm>
            <a:custGeom>
              <a:avLst/>
              <a:gdLst>
                <a:gd name="T0" fmla="*/ 0 w 147"/>
                <a:gd name="T1" fmla="*/ 14 h 65"/>
                <a:gd name="T2" fmla="*/ 87 w 147"/>
                <a:gd name="T3" fmla="*/ 8 h 65"/>
                <a:gd name="T4" fmla="*/ 147 w 147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" h="65">
                  <a:moveTo>
                    <a:pt x="0" y="14"/>
                  </a:moveTo>
                  <a:cubicBezTo>
                    <a:pt x="14" y="13"/>
                    <a:pt x="63" y="0"/>
                    <a:pt x="87" y="8"/>
                  </a:cubicBezTo>
                  <a:cubicBezTo>
                    <a:pt x="111" y="16"/>
                    <a:pt x="135" y="53"/>
                    <a:pt x="147" y="65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Text Box 30"/>
            <p:cNvSpPr txBox="1">
              <a:spLocks noChangeArrowheads="1"/>
            </p:cNvSpPr>
            <p:nvPr/>
          </p:nvSpPr>
          <p:spPr bwMode="auto">
            <a:xfrm>
              <a:off x="6035591" y="4372107"/>
              <a:ext cx="693738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A3</a:t>
              </a:r>
              <a:endParaRPr lang="en-US" altLang="en-US" dirty="0"/>
            </a:p>
          </p:txBody>
        </p:sp>
        <p:grpSp>
          <p:nvGrpSpPr>
            <p:cNvPr id="155" name="Group 154"/>
            <p:cNvGrpSpPr/>
            <p:nvPr/>
          </p:nvGrpSpPr>
          <p:grpSpPr>
            <a:xfrm rot="3742352">
              <a:off x="6698815" y="3998774"/>
              <a:ext cx="723900" cy="393700"/>
              <a:chOff x="7437146" y="4046532"/>
              <a:chExt cx="723900" cy="393700"/>
            </a:xfrm>
          </p:grpSpPr>
          <p:sp>
            <p:nvSpPr>
              <p:cNvPr id="152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3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4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3390457">
              <a:off x="6339408" y="4175852"/>
              <a:ext cx="1506197" cy="514524"/>
              <a:chOff x="6713277" y="3781330"/>
              <a:chExt cx="894290" cy="1183534"/>
            </a:xfrm>
          </p:grpSpPr>
          <p:sp>
            <p:nvSpPr>
              <p:cNvPr id="151" name="Line 43"/>
              <p:cNvSpPr>
                <a:spLocks noChangeShapeType="1"/>
              </p:cNvSpPr>
              <p:nvPr/>
            </p:nvSpPr>
            <p:spPr bwMode="auto">
              <a:xfrm flipH="1" flipV="1">
                <a:off x="7039526" y="4208730"/>
                <a:ext cx="568041" cy="756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" name="Line 43"/>
              <p:cNvSpPr>
                <a:spLocks noChangeShapeType="1"/>
              </p:cNvSpPr>
              <p:nvPr/>
            </p:nvSpPr>
            <p:spPr bwMode="auto">
              <a:xfrm flipH="1" flipV="1">
                <a:off x="7323545" y="4584580"/>
                <a:ext cx="278835" cy="3802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7" name="Line 39"/>
              <p:cNvSpPr>
                <a:spLocks noChangeShapeType="1"/>
              </p:cNvSpPr>
              <p:nvPr/>
            </p:nvSpPr>
            <p:spPr bwMode="auto">
              <a:xfrm>
                <a:off x="6713277" y="3781330"/>
                <a:ext cx="637008" cy="841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59" name="Text Box 16"/>
            <p:cNvSpPr txBox="1">
              <a:spLocks noChangeArrowheads="1"/>
            </p:cNvSpPr>
            <p:nvPr/>
          </p:nvSpPr>
          <p:spPr bwMode="auto">
            <a:xfrm>
              <a:off x="6594130" y="3629470"/>
              <a:ext cx="693737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A2</a:t>
              </a:r>
              <a:endParaRPr lang="en-US" altLang="en-US" dirty="0"/>
            </a:p>
          </p:txBody>
        </p:sp>
        <p:sp>
          <p:nvSpPr>
            <p:cNvPr id="160" name="Freeform 20"/>
            <p:cNvSpPr>
              <a:spLocks/>
            </p:cNvSpPr>
            <p:nvPr/>
          </p:nvSpPr>
          <p:spPr bwMode="auto">
            <a:xfrm rot="15863447">
              <a:off x="6640863" y="3875393"/>
              <a:ext cx="316432" cy="342310"/>
            </a:xfrm>
            <a:custGeom>
              <a:avLst/>
              <a:gdLst>
                <a:gd name="T0" fmla="*/ 270 w 310"/>
                <a:gd name="T1" fmla="*/ 441 h 441"/>
                <a:gd name="T2" fmla="*/ 294 w 310"/>
                <a:gd name="T3" fmla="*/ 255 h 441"/>
                <a:gd name="T4" fmla="*/ 174 w 310"/>
                <a:gd name="T5" fmla="*/ 63 h 441"/>
                <a:gd name="T6" fmla="*/ 0 w 310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41">
                  <a:moveTo>
                    <a:pt x="270" y="441"/>
                  </a:moveTo>
                  <a:cubicBezTo>
                    <a:pt x="274" y="410"/>
                    <a:pt x="310" y="318"/>
                    <a:pt x="294" y="255"/>
                  </a:cubicBezTo>
                  <a:cubicBezTo>
                    <a:pt x="278" y="192"/>
                    <a:pt x="223" y="106"/>
                    <a:pt x="174" y="63"/>
                  </a:cubicBezTo>
                  <a:cubicBezTo>
                    <a:pt x="125" y="20"/>
                    <a:pt x="36" y="13"/>
                    <a:pt x="0" y="0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Text Box 31"/>
            <p:cNvSpPr txBox="1">
              <a:spLocks noChangeArrowheads="1"/>
            </p:cNvSpPr>
            <p:nvPr/>
          </p:nvSpPr>
          <p:spPr bwMode="auto">
            <a:xfrm>
              <a:off x="6926455" y="3877322"/>
              <a:ext cx="693737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A1</a:t>
              </a:r>
              <a:endParaRPr lang="en-US" altLang="en-US" dirty="0"/>
            </a:p>
          </p:txBody>
        </p:sp>
        <p:sp>
          <p:nvSpPr>
            <p:cNvPr id="162" name="Freeform 46"/>
            <p:cNvSpPr>
              <a:spLocks/>
            </p:cNvSpPr>
            <p:nvPr/>
          </p:nvSpPr>
          <p:spPr bwMode="auto">
            <a:xfrm rot="15881619">
              <a:off x="6913703" y="3985424"/>
              <a:ext cx="60746" cy="79877"/>
            </a:xfrm>
            <a:custGeom>
              <a:avLst/>
              <a:gdLst>
                <a:gd name="T0" fmla="*/ 69 w 98"/>
                <a:gd name="T1" fmla="*/ 114 h 114"/>
                <a:gd name="T2" fmla="*/ 96 w 98"/>
                <a:gd name="T3" fmla="*/ 69 h 114"/>
                <a:gd name="T4" fmla="*/ 54 w 98"/>
                <a:gd name="T5" fmla="*/ 18 h 114"/>
                <a:gd name="T6" fmla="*/ 0 w 98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14">
                  <a:moveTo>
                    <a:pt x="69" y="114"/>
                  </a:moveTo>
                  <a:cubicBezTo>
                    <a:pt x="73" y="107"/>
                    <a:pt x="98" y="85"/>
                    <a:pt x="96" y="69"/>
                  </a:cubicBezTo>
                  <a:cubicBezTo>
                    <a:pt x="94" y="53"/>
                    <a:pt x="70" y="29"/>
                    <a:pt x="54" y="18"/>
                  </a:cubicBezTo>
                  <a:cubicBezTo>
                    <a:pt x="38" y="7"/>
                    <a:pt x="11" y="4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Line 40"/>
            <p:cNvSpPr>
              <a:spLocks noChangeShapeType="1"/>
            </p:cNvSpPr>
            <p:nvPr/>
          </p:nvSpPr>
          <p:spPr bwMode="auto">
            <a:xfrm flipH="1" flipV="1">
              <a:off x="5186552" y="2824154"/>
              <a:ext cx="698861" cy="9014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64" name="Group 163"/>
            <p:cNvGrpSpPr/>
            <p:nvPr/>
          </p:nvGrpSpPr>
          <p:grpSpPr>
            <a:xfrm rot="2577895">
              <a:off x="5242736" y="3098740"/>
              <a:ext cx="723900" cy="393700"/>
              <a:chOff x="7437146" y="4046532"/>
              <a:chExt cx="723900" cy="393700"/>
            </a:xfrm>
          </p:grpSpPr>
          <p:sp>
            <p:nvSpPr>
              <p:cNvPr id="165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6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7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8" name="Line 9"/>
            <p:cNvSpPr>
              <a:spLocks noChangeShapeType="1"/>
            </p:cNvSpPr>
            <p:nvPr/>
          </p:nvSpPr>
          <p:spPr bwMode="auto">
            <a:xfrm flipH="1">
              <a:off x="4659314" y="3323522"/>
              <a:ext cx="921826" cy="4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Line 9"/>
            <p:cNvSpPr>
              <a:spLocks noChangeShapeType="1"/>
            </p:cNvSpPr>
            <p:nvPr/>
          </p:nvSpPr>
          <p:spPr bwMode="auto">
            <a:xfrm flipH="1">
              <a:off x="4650840" y="3320935"/>
              <a:ext cx="925646" cy="87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Text Box 19"/>
            <p:cNvSpPr txBox="1">
              <a:spLocks noChangeArrowheads="1"/>
            </p:cNvSpPr>
            <p:nvPr/>
          </p:nvSpPr>
          <p:spPr bwMode="auto">
            <a:xfrm>
              <a:off x="4654033" y="2757717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latin typeface="Times New Roman" panose="02020603050405020304" pitchFamily="18" charset="0"/>
                </a:rPr>
                <a:t>A6</a:t>
              </a:r>
              <a:endParaRPr lang="en-US" altLang="en-US"/>
            </a:p>
          </p:txBody>
        </p:sp>
        <p:sp>
          <p:nvSpPr>
            <p:cNvPr id="172" name="Freeform 47"/>
            <p:cNvSpPr>
              <a:spLocks/>
            </p:cNvSpPr>
            <p:nvPr/>
          </p:nvSpPr>
          <p:spPr bwMode="auto">
            <a:xfrm>
              <a:off x="5019158" y="2956155"/>
              <a:ext cx="265112" cy="382587"/>
            </a:xfrm>
            <a:custGeom>
              <a:avLst/>
              <a:gdLst>
                <a:gd name="T0" fmla="*/ 276 w 276"/>
                <a:gd name="T1" fmla="*/ 0 h 396"/>
                <a:gd name="T2" fmla="*/ 162 w 276"/>
                <a:gd name="T3" fmla="*/ 33 h 396"/>
                <a:gd name="T4" fmla="*/ 39 w 276"/>
                <a:gd name="T5" fmla="*/ 171 h 396"/>
                <a:gd name="T6" fmla="*/ 0 w 276"/>
                <a:gd name="T7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96">
                  <a:moveTo>
                    <a:pt x="276" y="0"/>
                  </a:moveTo>
                  <a:cubicBezTo>
                    <a:pt x="257" y="5"/>
                    <a:pt x="201" y="5"/>
                    <a:pt x="162" y="33"/>
                  </a:cubicBezTo>
                  <a:cubicBezTo>
                    <a:pt x="123" y="61"/>
                    <a:pt x="66" y="111"/>
                    <a:pt x="39" y="171"/>
                  </a:cubicBezTo>
                  <a:cubicBezTo>
                    <a:pt x="12" y="231"/>
                    <a:pt x="8" y="349"/>
                    <a:pt x="0" y="396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Text Box 32"/>
            <p:cNvSpPr txBox="1">
              <a:spLocks noChangeArrowheads="1"/>
            </p:cNvSpPr>
            <p:nvPr/>
          </p:nvSpPr>
          <p:spPr bwMode="auto">
            <a:xfrm>
              <a:off x="5349363" y="2952238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A5</a:t>
              </a:r>
              <a:endParaRPr lang="en-US" altLang="en-US" dirty="0"/>
            </a:p>
          </p:txBody>
        </p:sp>
        <p:sp>
          <p:nvSpPr>
            <p:cNvPr id="174" name="Freeform 48"/>
            <p:cNvSpPr>
              <a:spLocks/>
            </p:cNvSpPr>
            <p:nvPr/>
          </p:nvSpPr>
          <p:spPr bwMode="auto">
            <a:xfrm>
              <a:off x="5280260" y="3082024"/>
              <a:ext cx="115888" cy="95691"/>
            </a:xfrm>
            <a:custGeom>
              <a:avLst/>
              <a:gdLst>
                <a:gd name="T0" fmla="*/ 120 w 120"/>
                <a:gd name="T1" fmla="*/ 7 h 70"/>
                <a:gd name="T2" fmla="*/ 66 w 120"/>
                <a:gd name="T3" fmla="*/ 4 h 70"/>
                <a:gd name="T4" fmla="*/ 18 w 120"/>
                <a:gd name="T5" fmla="*/ 28 h 70"/>
                <a:gd name="T6" fmla="*/ 0 w 12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70">
                  <a:moveTo>
                    <a:pt x="120" y="7"/>
                  </a:moveTo>
                  <a:cubicBezTo>
                    <a:pt x="111" y="6"/>
                    <a:pt x="83" y="0"/>
                    <a:pt x="66" y="4"/>
                  </a:cubicBezTo>
                  <a:cubicBezTo>
                    <a:pt x="49" y="8"/>
                    <a:pt x="29" y="17"/>
                    <a:pt x="18" y="28"/>
                  </a:cubicBezTo>
                  <a:cubicBezTo>
                    <a:pt x="7" y="39"/>
                    <a:pt x="4" y="62"/>
                    <a:pt x="0" y="7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3931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Powder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2818"/>
            <a:ext cx="8229600" cy="48129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When we have a powder / polycrystalline sample, we have a random orientation of crystallites: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So the effectively we’re measuring an average over spherical shell of radius |</a:t>
            </a:r>
            <a:r>
              <a:rPr lang="en-GB" sz="1800" b="1" i="1" dirty="0" smtClean="0"/>
              <a:t>Q</a:t>
            </a:r>
            <a:r>
              <a:rPr lang="en-GB" sz="1800" dirty="0" smtClean="0"/>
              <a:t>|:</a:t>
            </a:r>
            <a:endParaRPr lang="en-GB" sz="1800" dirty="0"/>
          </a:p>
        </p:txBody>
      </p:sp>
      <p:grpSp>
        <p:nvGrpSpPr>
          <p:cNvPr id="305" name="Group 304"/>
          <p:cNvGrpSpPr/>
          <p:nvPr/>
        </p:nvGrpSpPr>
        <p:grpSpPr>
          <a:xfrm>
            <a:off x="3303497" y="4159840"/>
            <a:ext cx="5511523" cy="1604639"/>
            <a:chOff x="3303497" y="4159840"/>
            <a:chExt cx="5511523" cy="1604639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5580881" y="47914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4560782" y="4463936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303497" y="4368798"/>
              <a:ext cx="2059896" cy="1395681"/>
              <a:chOff x="5950903" y="2481263"/>
              <a:chExt cx="2059896" cy="1395681"/>
            </a:xfrm>
          </p:grpSpPr>
          <p:sp>
            <p:nvSpPr>
              <p:cNvPr id="18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0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1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2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H="1">
              <a:off x="4324893" y="50574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43"/>
            <p:cNvSpPr>
              <a:spLocks noChangeShapeType="1"/>
            </p:cNvSpPr>
            <p:nvPr/>
          </p:nvSpPr>
          <p:spPr bwMode="auto">
            <a:xfrm flipH="1">
              <a:off x="5106526" y="50574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4605893" y="50256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Line 109"/>
            <p:cNvSpPr>
              <a:spLocks noChangeShapeType="1"/>
            </p:cNvSpPr>
            <p:nvPr/>
          </p:nvSpPr>
          <p:spPr bwMode="auto">
            <a:xfrm flipV="1">
              <a:off x="4334840" y="4159840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63"/>
            <p:cNvSpPr>
              <a:spLocks noChangeShapeType="1"/>
            </p:cNvSpPr>
            <p:nvPr/>
          </p:nvSpPr>
          <p:spPr bwMode="auto">
            <a:xfrm flipH="1" flipV="1">
              <a:off x="4445706" y="4166895"/>
              <a:ext cx="693469" cy="887817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4144916" y="4419083"/>
              <a:ext cx="260621" cy="288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148353" y="4342422"/>
              <a:ext cx="2666667" cy="1421788"/>
              <a:chOff x="6148353" y="4342422"/>
              <a:chExt cx="2666667" cy="142178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67" y="4342422"/>
                <a:ext cx="1619048" cy="933333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8353" y="5497543"/>
                <a:ext cx="2666667" cy="266667"/>
              </a:xfrm>
              <a:prstGeom prst="rect">
                <a:avLst/>
              </a:prstGeom>
            </p:spPr>
          </p:pic>
        </p:grpSp>
      </p:grpSp>
      <p:grpSp>
        <p:nvGrpSpPr>
          <p:cNvPr id="290" name="Group 289"/>
          <p:cNvGrpSpPr/>
          <p:nvPr/>
        </p:nvGrpSpPr>
        <p:grpSpPr>
          <a:xfrm>
            <a:off x="2852281" y="2211303"/>
            <a:ext cx="3099702" cy="1014307"/>
            <a:chOff x="2852281" y="2211303"/>
            <a:chExt cx="3099702" cy="1014307"/>
          </a:xfrm>
        </p:grpSpPr>
        <p:sp>
          <p:nvSpPr>
            <p:cNvPr id="11" name="Freeform 10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Freeform 11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oup 128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Freeform 130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Freeform 131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Freeform 132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Freeform 133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Freeform 134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Freeform 135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Freeform 136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Freeform 137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Freeform 138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Freeform 139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Freeform 140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Freeform 141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Freeform 142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Freeform 143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Freeform 144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Freeform 145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7" name="Group 146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6" name="Freeform 155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Freeform 156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Freeform 157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Freeform 158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eeform 159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reeform 160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Freeform 161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Freeform 162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32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endCxn id="153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223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Powder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2818"/>
            <a:ext cx="8229600" cy="48129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When we have a powder / polycrystalline sample, we have a random orientation of crystallites: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So the effectively we’re measuring an average over spherical shell of radius |</a:t>
            </a:r>
            <a:r>
              <a:rPr lang="en-GB" sz="1800" b="1" i="1" dirty="0" smtClean="0"/>
              <a:t>Q</a:t>
            </a:r>
            <a:r>
              <a:rPr lang="en-GB" sz="1800" dirty="0" smtClean="0"/>
              <a:t>|:</a:t>
            </a:r>
            <a:endParaRPr lang="en-GB" sz="18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80881" y="4791418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60782" y="4463936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 rot="-300000">
            <a:off x="3303497" y="4368798"/>
            <a:ext cx="2059896" cy="1395681"/>
            <a:chOff x="5950903" y="2481263"/>
            <a:chExt cx="2059896" cy="1395681"/>
          </a:xfrm>
        </p:grpSpPr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3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9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0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2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10" name="Line 43"/>
          <p:cNvSpPr>
            <a:spLocks noChangeShapeType="1"/>
          </p:cNvSpPr>
          <p:nvPr/>
        </p:nvSpPr>
        <p:spPr bwMode="auto">
          <a:xfrm flipH="1">
            <a:off x="4324893" y="5057420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Line 43"/>
          <p:cNvSpPr>
            <a:spLocks noChangeShapeType="1"/>
          </p:cNvSpPr>
          <p:nvPr/>
        </p:nvSpPr>
        <p:spPr bwMode="auto">
          <a:xfrm flipH="1">
            <a:off x="5106526" y="5057420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05893" y="5025669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Line 109"/>
          <p:cNvSpPr>
            <a:spLocks noChangeShapeType="1"/>
          </p:cNvSpPr>
          <p:nvPr/>
        </p:nvSpPr>
        <p:spPr bwMode="auto">
          <a:xfrm flipV="1">
            <a:off x="4334840" y="4159840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" name="Line 63"/>
          <p:cNvSpPr>
            <a:spLocks noChangeShapeType="1"/>
          </p:cNvSpPr>
          <p:nvPr/>
        </p:nvSpPr>
        <p:spPr bwMode="auto">
          <a:xfrm flipH="1" flipV="1">
            <a:off x="4445706" y="4166895"/>
            <a:ext cx="693469" cy="887817"/>
          </a:xfrm>
          <a:prstGeom prst="line">
            <a:avLst/>
          </a:prstGeom>
          <a:noFill/>
          <a:ln w="9360">
            <a:solidFill>
              <a:srgbClr val="00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144916" y="4419083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smtClean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8353" y="4342422"/>
            <a:ext cx="2666667" cy="1421788"/>
            <a:chOff x="6148353" y="4342422"/>
            <a:chExt cx="2666667" cy="142178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67" y="4342422"/>
              <a:ext cx="1619048" cy="933333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353" y="5497543"/>
              <a:ext cx="2666667" cy="266667"/>
            </a:xfrm>
            <a:prstGeom prst="rect">
              <a:avLst/>
            </a:prstGeom>
          </p:spPr>
        </p:pic>
      </p:grpSp>
      <p:grpSp>
        <p:nvGrpSpPr>
          <p:cNvPr id="290" name="Group 289"/>
          <p:cNvGrpSpPr/>
          <p:nvPr/>
        </p:nvGrpSpPr>
        <p:grpSpPr>
          <a:xfrm>
            <a:off x="2852281" y="2211303"/>
            <a:ext cx="3099702" cy="1014307"/>
            <a:chOff x="2852281" y="2211303"/>
            <a:chExt cx="3099702" cy="1014307"/>
          </a:xfrm>
        </p:grpSpPr>
        <p:sp>
          <p:nvSpPr>
            <p:cNvPr id="11" name="Freeform 10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Freeform 11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oup 128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Freeform 130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Freeform 131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Freeform 132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Freeform 133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Freeform 134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Freeform 135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Freeform 136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Freeform 137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Freeform 138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Freeform 139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Freeform 140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Freeform 141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Freeform 142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Freeform 143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Freeform 144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Freeform 145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7" name="Group 146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6" name="Freeform 155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Freeform 156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Freeform 157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Freeform 158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eeform 159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reeform 160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Freeform 161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Freeform 162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32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endCxn id="153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586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Powder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2818"/>
            <a:ext cx="8229600" cy="48129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When we have a powder / polycrystalline sample, we have a random orientation of crystallites: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So the effectively we’re measuring an average over spherical shell of radius |</a:t>
            </a:r>
            <a:r>
              <a:rPr lang="en-GB" sz="1800" b="1" i="1" dirty="0" smtClean="0"/>
              <a:t>Q</a:t>
            </a:r>
            <a:r>
              <a:rPr lang="en-GB" sz="1800" dirty="0" smtClean="0"/>
              <a:t>|:</a:t>
            </a:r>
            <a:endParaRPr lang="en-GB" sz="18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80881" y="4791418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60782" y="4463936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03497" y="4368798"/>
            <a:ext cx="2059896" cy="1395681"/>
            <a:chOff x="5950903" y="2481263"/>
            <a:chExt cx="2059896" cy="1395681"/>
          </a:xfrm>
        </p:grpSpPr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3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9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0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2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05893" y="5025669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 rot="300000">
            <a:off x="4348536" y="4255130"/>
            <a:ext cx="1573633" cy="897580"/>
            <a:chOff x="4324893" y="4159840"/>
            <a:chExt cx="1573633" cy="897580"/>
          </a:xfrm>
        </p:grpSpPr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H="1">
              <a:off x="4324893" y="50574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43"/>
            <p:cNvSpPr>
              <a:spLocks noChangeShapeType="1"/>
            </p:cNvSpPr>
            <p:nvPr/>
          </p:nvSpPr>
          <p:spPr bwMode="auto">
            <a:xfrm flipH="1">
              <a:off x="5106526" y="50574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109"/>
            <p:cNvSpPr>
              <a:spLocks noChangeShapeType="1"/>
            </p:cNvSpPr>
            <p:nvPr/>
          </p:nvSpPr>
          <p:spPr bwMode="auto">
            <a:xfrm flipV="1">
              <a:off x="4334840" y="4159840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63"/>
            <p:cNvSpPr>
              <a:spLocks noChangeShapeType="1"/>
            </p:cNvSpPr>
            <p:nvPr/>
          </p:nvSpPr>
          <p:spPr bwMode="auto">
            <a:xfrm flipH="1" flipV="1">
              <a:off x="4445706" y="4166895"/>
              <a:ext cx="693469" cy="887817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144916" y="4419083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smtClean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8353" y="4342422"/>
            <a:ext cx="2666667" cy="1421788"/>
            <a:chOff x="6148353" y="4342422"/>
            <a:chExt cx="2666667" cy="142178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67" y="4342422"/>
              <a:ext cx="1619048" cy="933333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353" y="5497543"/>
              <a:ext cx="2666667" cy="266667"/>
            </a:xfrm>
            <a:prstGeom prst="rect">
              <a:avLst/>
            </a:prstGeom>
          </p:spPr>
        </p:pic>
      </p:grpSp>
      <p:grpSp>
        <p:nvGrpSpPr>
          <p:cNvPr id="290" name="Group 289"/>
          <p:cNvGrpSpPr/>
          <p:nvPr/>
        </p:nvGrpSpPr>
        <p:grpSpPr>
          <a:xfrm>
            <a:off x="2852281" y="2211303"/>
            <a:ext cx="3099702" cy="1014307"/>
            <a:chOff x="2852281" y="2211303"/>
            <a:chExt cx="3099702" cy="1014307"/>
          </a:xfrm>
        </p:grpSpPr>
        <p:sp>
          <p:nvSpPr>
            <p:cNvPr id="11" name="Freeform 10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Freeform 11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oup 128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Freeform 130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Freeform 131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Freeform 132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Freeform 133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Freeform 134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Freeform 135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Freeform 136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Freeform 137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Freeform 138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Freeform 139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Freeform 140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Freeform 141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Freeform 142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Freeform 143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Freeform 144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Freeform 145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7" name="Group 146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6" name="Freeform 155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Freeform 156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Freeform 157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Freeform 158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eeform 159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reeform 160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Freeform 161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Freeform 162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32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endCxn id="153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347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Powder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2818"/>
            <a:ext cx="8229600" cy="48129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When we have a powder / polycrystalline sample, we have a random orientation of crystallites: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So the effectively we’re measuring an average over spherical shell of radius |</a:t>
            </a:r>
            <a:r>
              <a:rPr lang="en-GB" sz="1800" b="1" i="1" dirty="0" smtClean="0"/>
              <a:t>Q</a:t>
            </a:r>
            <a:r>
              <a:rPr lang="en-GB" sz="1800" dirty="0" smtClean="0"/>
              <a:t>|:</a:t>
            </a:r>
            <a:endParaRPr lang="en-GB" sz="18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80881" y="4791418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60782" y="4463936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03497" y="4368798"/>
            <a:ext cx="2059896" cy="1395681"/>
            <a:chOff x="5950903" y="2481263"/>
            <a:chExt cx="2059896" cy="1395681"/>
          </a:xfrm>
        </p:grpSpPr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3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9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0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2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10" name="Line 43"/>
          <p:cNvSpPr>
            <a:spLocks noChangeShapeType="1"/>
          </p:cNvSpPr>
          <p:nvPr/>
        </p:nvSpPr>
        <p:spPr bwMode="auto">
          <a:xfrm flipH="1">
            <a:off x="4324893" y="5057420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Line 43"/>
          <p:cNvSpPr>
            <a:spLocks noChangeShapeType="1"/>
          </p:cNvSpPr>
          <p:nvPr/>
        </p:nvSpPr>
        <p:spPr bwMode="auto">
          <a:xfrm flipH="1">
            <a:off x="5106526" y="5057420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05893" y="5025669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Line 109"/>
          <p:cNvSpPr>
            <a:spLocks noChangeShapeType="1"/>
          </p:cNvSpPr>
          <p:nvPr/>
        </p:nvSpPr>
        <p:spPr bwMode="auto">
          <a:xfrm flipV="1">
            <a:off x="4334840" y="4159840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" name="Line 63"/>
          <p:cNvSpPr>
            <a:spLocks noChangeShapeType="1"/>
          </p:cNvSpPr>
          <p:nvPr/>
        </p:nvSpPr>
        <p:spPr bwMode="auto">
          <a:xfrm flipH="1" flipV="1">
            <a:off x="4445706" y="4166895"/>
            <a:ext cx="693469" cy="887817"/>
          </a:xfrm>
          <a:prstGeom prst="line">
            <a:avLst/>
          </a:prstGeom>
          <a:noFill/>
          <a:ln w="9360">
            <a:solidFill>
              <a:srgbClr val="00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144916" y="4419083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smtClean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54" name="Line 63"/>
          <p:cNvSpPr>
            <a:spLocks noChangeShapeType="1"/>
          </p:cNvSpPr>
          <p:nvPr/>
        </p:nvSpPr>
        <p:spPr bwMode="auto">
          <a:xfrm rot="300000" flipH="1" flipV="1">
            <a:off x="4462251" y="4218361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" name="Line 63"/>
          <p:cNvSpPr>
            <a:spLocks noChangeShapeType="1"/>
          </p:cNvSpPr>
          <p:nvPr/>
        </p:nvSpPr>
        <p:spPr bwMode="auto">
          <a:xfrm rot="600000" flipH="1" flipV="1">
            <a:off x="4507154" y="4265501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6" name="Line 63"/>
          <p:cNvSpPr>
            <a:spLocks noChangeShapeType="1"/>
          </p:cNvSpPr>
          <p:nvPr/>
        </p:nvSpPr>
        <p:spPr bwMode="auto">
          <a:xfrm rot="900000" flipH="1" flipV="1">
            <a:off x="4541551" y="4308443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7" name="Line 63"/>
          <p:cNvSpPr>
            <a:spLocks noChangeShapeType="1"/>
          </p:cNvSpPr>
          <p:nvPr/>
        </p:nvSpPr>
        <p:spPr bwMode="auto">
          <a:xfrm rot="1200000" flipH="1" flipV="1">
            <a:off x="4568428" y="4352756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" name="Line 63"/>
          <p:cNvSpPr>
            <a:spLocks noChangeShapeType="1"/>
          </p:cNvSpPr>
          <p:nvPr/>
        </p:nvSpPr>
        <p:spPr bwMode="auto">
          <a:xfrm rot="1500000" flipH="1" flipV="1">
            <a:off x="4579341" y="4395962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9" name="Line 63"/>
          <p:cNvSpPr>
            <a:spLocks noChangeShapeType="1"/>
          </p:cNvSpPr>
          <p:nvPr/>
        </p:nvSpPr>
        <p:spPr bwMode="auto">
          <a:xfrm rot="1800000" flipH="1" flipV="1">
            <a:off x="4595872" y="4445169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0" name="Line 63"/>
          <p:cNvSpPr>
            <a:spLocks noChangeShapeType="1"/>
          </p:cNvSpPr>
          <p:nvPr/>
        </p:nvSpPr>
        <p:spPr bwMode="auto">
          <a:xfrm rot="2100000" flipH="1" flipV="1">
            <a:off x="4610899" y="4510483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" name="Line 63"/>
          <p:cNvSpPr>
            <a:spLocks noChangeShapeType="1"/>
          </p:cNvSpPr>
          <p:nvPr/>
        </p:nvSpPr>
        <p:spPr bwMode="auto">
          <a:xfrm rot="2400000" flipH="1" flipV="1">
            <a:off x="4617673" y="4566272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2" name="Line 63"/>
          <p:cNvSpPr>
            <a:spLocks noChangeShapeType="1"/>
          </p:cNvSpPr>
          <p:nvPr/>
        </p:nvSpPr>
        <p:spPr bwMode="auto">
          <a:xfrm rot="2700000" flipH="1" flipV="1">
            <a:off x="4607416" y="4631462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4322305" y="5096859"/>
            <a:ext cx="1583477" cy="67328"/>
            <a:chOff x="4326398" y="5021178"/>
            <a:chExt cx="1583477" cy="67328"/>
          </a:xfrm>
        </p:grpSpPr>
        <p:sp>
          <p:nvSpPr>
            <p:cNvPr id="78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0" name="Group 79"/>
          <p:cNvGrpSpPr/>
          <p:nvPr/>
        </p:nvGrpSpPr>
        <p:grpSpPr>
          <a:xfrm rot="300000">
            <a:off x="4315682" y="5162228"/>
            <a:ext cx="1583477" cy="67328"/>
            <a:chOff x="4326398" y="5021178"/>
            <a:chExt cx="1583477" cy="67328"/>
          </a:xfrm>
        </p:grpSpPr>
        <p:sp>
          <p:nvSpPr>
            <p:cNvPr id="81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3" name="Group 82"/>
          <p:cNvGrpSpPr/>
          <p:nvPr/>
        </p:nvGrpSpPr>
        <p:grpSpPr>
          <a:xfrm rot="900000">
            <a:off x="4289769" y="5291703"/>
            <a:ext cx="1583477" cy="67328"/>
            <a:chOff x="4326398" y="5021178"/>
            <a:chExt cx="1583477" cy="67328"/>
          </a:xfrm>
        </p:grpSpPr>
        <p:sp>
          <p:nvSpPr>
            <p:cNvPr id="84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6" name="Group 85"/>
          <p:cNvGrpSpPr/>
          <p:nvPr/>
        </p:nvGrpSpPr>
        <p:grpSpPr>
          <a:xfrm rot="600000">
            <a:off x="4309092" y="5228628"/>
            <a:ext cx="1583477" cy="67328"/>
            <a:chOff x="4326398" y="5021178"/>
            <a:chExt cx="1583477" cy="67328"/>
          </a:xfrm>
        </p:grpSpPr>
        <p:sp>
          <p:nvSpPr>
            <p:cNvPr id="87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rot="1200000">
            <a:off x="4256696" y="5353095"/>
            <a:ext cx="1583477" cy="67328"/>
            <a:chOff x="4326398" y="5021178"/>
            <a:chExt cx="1583477" cy="67328"/>
          </a:xfrm>
        </p:grpSpPr>
        <p:sp>
          <p:nvSpPr>
            <p:cNvPr id="90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" name="Group 91"/>
          <p:cNvGrpSpPr/>
          <p:nvPr/>
        </p:nvGrpSpPr>
        <p:grpSpPr>
          <a:xfrm rot="1500000">
            <a:off x="4221135" y="5411004"/>
            <a:ext cx="1583477" cy="67328"/>
            <a:chOff x="4326398" y="5021178"/>
            <a:chExt cx="1583477" cy="67328"/>
          </a:xfrm>
        </p:grpSpPr>
        <p:sp>
          <p:nvSpPr>
            <p:cNvPr id="93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5" name="Group 94"/>
          <p:cNvGrpSpPr/>
          <p:nvPr/>
        </p:nvGrpSpPr>
        <p:grpSpPr>
          <a:xfrm rot="1800000">
            <a:off x="4187683" y="5476984"/>
            <a:ext cx="1583477" cy="67328"/>
            <a:chOff x="4326398" y="5021178"/>
            <a:chExt cx="1583477" cy="67328"/>
          </a:xfrm>
        </p:grpSpPr>
        <p:sp>
          <p:nvSpPr>
            <p:cNvPr id="96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8" name="Group 97"/>
          <p:cNvGrpSpPr/>
          <p:nvPr/>
        </p:nvGrpSpPr>
        <p:grpSpPr>
          <a:xfrm rot="2100000">
            <a:off x="4141905" y="5529731"/>
            <a:ext cx="1583477" cy="67328"/>
            <a:chOff x="4326398" y="5021178"/>
            <a:chExt cx="1583477" cy="67328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1" name="Group 100"/>
          <p:cNvGrpSpPr/>
          <p:nvPr/>
        </p:nvGrpSpPr>
        <p:grpSpPr>
          <a:xfrm rot="2400000">
            <a:off x="4087525" y="5593972"/>
            <a:ext cx="1584104" cy="60170"/>
            <a:chOff x="4326398" y="5021178"/>
            <a:chExt cx="1584104" cy="60170"/>
          </a:xfrm>
        </p:grpSpPr>
        <p:sp>
          <p:nvSpPr>
            <p:cNvPr id="102" name="Line 43"/>
            <p:cNvSpPr>
              <a:spLocks noChangeShapeType="1"/>
            </p:cNvSpPr>
            <p:nvPr/>
          </p:nvSpPr>
          <p:spPr bwMode="auto">
            <a:xfrm rot="300000" flipH="1">
              <a:off x="5118502" y="5081348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4" name="Line 109"/>
          <p:cNvSpPr>
            <a:spLocks noChangeShapeType="1"/>
          </p:cNvSpPr>
          <p:nvPr/>
        </p:nvSpPr>
        <p:spPr bwMode="auto">
          <a:xfrm rot="300000" flipV="1">
            <a:off x="4357325" y="4184193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5" name="Line 109"/>
          <p:cNvSpPr>
            <a:spLocks noChangeShapeType="1"/>
          </p:cNvSpPr>
          <p:nvPr/>
        </p:nvSpPr>
        <p:spPr bwMode="auto">
          <a:xfrm rot="600000" flipV="1">
            <a:off x="4398198" y="4195670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" name="Line 109"/>
          <p:cNvSpPr>
            <a:spLocks noChangeShapeType="1"/>
          </p:cNvSpPr>
          <p:nvPr/>
        </p:nvSpPr>
        <p:spPr bwMode="auto">
          <a:xfrm rot="900000" flipV="1">
            <a:off x="4434376" y="4209674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7" name="Line 109"/>
          <p:cNvSpPr>
            <a:spLocks noChangeShapeType="1"/>
          </p:cNvSpPr>
          <p:nvPr/>
        </p:nvSpPr>
        <p:spPr bwMode="auto">
          <a:xfrm rot="1200000" flipV="1">
            <a:off x="4476105" y="4216794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8" name="Line 109"/>
          <p:cNvSpPr>
            <a:spLocks noChangeShapeType="1"/>
          </p:cNvSpPr>
          <p:nvPr/>
        </p:nvSpPr>
        <p:spPr bwMode="auto">
          <a:xfrm rot="1500000" flipV="1">
            <a:off x="4499252" y="4229089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9" name="Line 109"/>
          <p:cNvSpPr>
            <a:spLocks noChangeShapeType="1"/>
          </p:cNvSpPr>
          <p:nvPr/>
        </p:nvSpPr>
        <p:spPr bwMode="auto">
          <a:xfrm rot="1800000" flipV="1">
            <a:off x="4531383" y="4246556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0" name="Line 109"/>
          <p:cNvSpPr>
            <a:spLocks noChangeShapeType="1"/>
          </p:cNvSpPr>
          <p:nvPr/>
        </p:nvSpPr>
        <p:spPr bwMode="auto">
          <a:xfrm rot="2100000" flipV="1">
            <a:off x="4560954" y="4283771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1" name="Line 109"/>
          <p:cNvSpPr>
            <a:spLocks noChangeShapeType="1"/>
          </p:cNvSpPr>
          <p:nvPr/>
        </p:nvSpPr>
        <p:spPr bwMode="auto">
          <a:xfrm rot="2400000" flipV="1">
            <a:off x="4591734" y="4309168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" name="Line 109"/>
          <p:cNvSpPr>
            <a:spLocks noChangeShapeType="1"/>
          </p:cNvSpPr>
          <p:nvPr/>
        </p:nvSpPr>
        <p:spPr bwMode="auto">
          <a:xfrm rot="2700000" flipV="1">
            <a:off x="4618974" y="4340772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3425081" y="4175483"/>
            <a:ext cx="1800000" cy="1800000"/>
          </a:xfrm>
          <a:prstGeom prst="ellipse">
            <a:avLst/>
          </a:prstGeom>
          <a:noFill/>
          <a:ln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2" name="Group 291"/>
          <p:cNvGrpSpPr/>
          <p:nvPr/>
        </p:nvGrpSpPr>
        <p:grpSpPr>
          <a:xfrm>
            <a:off x="6148353" y="4342422"/>
            <a:ext cx="2666667" cy="1421788"/>
            <a:chOff x="6148353" y="4342422"/>
            <a:chExt cx="2666667" cy="142178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67" y="4342422"/>
              <a:ext cx="1619048" cy="933333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353" y="5497543"/>
              <a:ext cx="2666667" cy="266667"/>
            </a:xfrm>
            <a:prstGeom prst="rect">
              <a:avLst/>
            </a:prstGeom>
          </p:spPr>
        </p:pic>
      </p:grpSp>
      <p:grpSp>
        <p:nvGrpSpPr>
          <p:cNvPr id="290" name="Group 289"/>
          <p:cNvGrpSpPr/>
          <p:nvPr/>
        </p:nvGrpSpPr>
        <p:grpSpPr>
          <a:xfrm>
            <a:off x="2852281" y="2211303"/>
            <a:ext cx="3099702" cy="1014307"/>
            <a:chOff x="2852281" y="2211303"/>
            <a:chExt cx="3099702" cy="1014307"/>
          </a:xfrm>
        </p:grpSpPr>
        <p:sp>
          <p:nvSpPr>
            <p:cNvPr id="11" name="Freeform 10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Freeform 11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oup 128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Freeform 130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Freeform 131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Freeform 132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Freeform 133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Freeform 134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Freeform 135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Freeform 136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Freeform 137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Freeform 138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Freeform 139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Freeform 140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Freeform 141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Freeform 142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Freeform 143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Freeform 144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Freeform 145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7" name="Group 146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6" name="Freeform 155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Freeform 156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Freeform 157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Freeform 158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eeform 159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reeform 160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Freeform 161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Freeform 162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32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endCxn id="153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45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37982</TotalTime>
  <Words>1443</Words>
  <Application>Microsoft Office PowerPoint</Application>
  <PresentationFormat>On-screen Show (4:3)</PresentationFormat>
  <Paragraphs>378</Paragraphs>
  <Slides>36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ＭＳ Ｐゴシック</vt:lpstr>
      <vt:lpstr>Arial</vt:lpstr>
      <vt:lpstr>Arial Unicode MS</vt:lpstr>
      <vt:lpstr>Calibri</vt:lpstr>
      <vt:lpstr>DejaVu Sans</vt:lpstr>
      <vt:lpstr>Gill Sans</vt:lpstr>
      <vt:lpstr>Gill Sans SemiBold</vt:lpstr>
      <vt:lpstr>Helvetica</vt:lpstr>
      <vt:lpstr>Liberation Serif</vt:lpstr>
      <vt:lpstr>Lucida Sans</vt:lpstr>
      <vt:lpstr>Times New Roman</vt:lpstr>
      <vt:lpstr>Wingdings</vt:lpstr>
      <vt:lpstr>Title1</vt:lpstr>
      <vt:lpstr>Title3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MARI</vt:lpstr>
      <vt:lpstr>MAPS</vt:lpstr>
      <vt:lpstr>MERLIN</vt:lpstr>
      <vt:lpstr>LET</vt:lpstr>
      <vt:lpstr>Instrument suite</vt:lpstr>
      <vt:lpstr>Around the world</vt:lpstr>
      <vt:lpstr>TOSCA</vt:lpstr>
      <vt:lpstr>IRIS</vt:lpstr>
      <vt:lpstr>OSIRIS</vt:lpstr>
      <vt:lpstr>Around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Le, Duc (STFC,RAL,ISIS)</dc:creator>
  <cp:lastModifiedBy>Le, Duc (STFC,RAL,ISIS)</cp:lastModifiedBy>
  <cp:revision>181</cp:revision>
  <dcterms:created xsi:type="dcterms:W3CDTF">2007-08-10T08:53:48Z</dcterms:created>
  <dcterms:modified xsi:type="dcterms:W3CDTF">2021-06-28T07:50:35Z</dcterms:modified>
</cp:coreProperties>
</file>